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</p:sldIdLst>
  <p:sldSz cy="6858000" cx="12192000"/>
  <p:notesSz cx="6858000" cy="9144000"/>
  <p:embeddedFontLst>
    <p:embeddedFont>
      <p:font typeface="Dosis"/>
      <p:regular r:id="rId103"/>
      <p:bold r:id="rId104"/>
    </p:embeddedFont>
    <p:embeddedFont>
      <p:font typeface="Proxima Nova"/>
      <p:regular r:id="rId105"/>
      <p:bold r:id="rId106"/>
      <p:italic r:id="rId107"/>
      <p:boldItalic r:id="rId108"/>
    </p:embeddedFont>
    <p:embeddedFont>
      <p:font typeface="Montserrat"/>
      <p:regular r:id="rId109"/>
      <p:bold r:id="rId110"/>
      <p:italic r:id="rId111"/>
      <p:boldItalic r:id="rId112"/>
    </p:embeddedFont>
    <p:embeddedFont>
      <p:font typeface="Helvetica Neue"/>
      <p:regular r:id="rId113"/>
      <p:bold r:id="rId114"/>
      <p:italic r:id="rId115"/>
      <p:boldItalic r:id="rId116"/>
    </p:embeddedFont>
    <p:embeddedFont>
      <p:font typeface="Roboto Mono"/>
      <p:regular r:id="rId117"/>
      <p:bold r:id="rId118"/>
      <p:italic r:id="rId119"/>
      <p:boldItalic r:id="rId1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DAED640-0FE7-49EE-B109-C3B6CFE11FA8}">
  <a:tblStyle styleId="{0DAED640-0FE7-49EE-B109-C3B6CFE11F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9634BE5-B790-49AF-ABCC-9D7565EE860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ProximaNova-italic.fntdata"/><Relationship Id="rId106" Type="http://schemas.openxmlformats.org/officeDocument/2006/relationships/font" Target="fonts/ProximaNova-bold.fntdata"/><Relationship Id="rId105" Type="http://schemas.openxmlformats.org/officeDocument/2006/relationships/font" Target="fonts/ProximaNova-regular.fntdata"/><Relationship Id="rId104" Type="http://schemas.openxmlformats.org/officeDocument/2006/relationships/font" Target="fonts/Dosis-bold.fntdata"/><Relationship Id="rId109" Type="http://schemas.openxmlformats.org/officeDocument/2006/relationships/font" Target="fonts/Montserrat-regular.fntdata"/><Relationship Id="rId108" Type="http://schemas.openxmlformats.org/officeDocument/2006/relationships/font" Target="fonts/ProximaNova-bold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Dosis-regular.fntdata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120" Type="http://schemas.openxmlformats.org/officeDocument/2006/relationships/font" Target="fonts/RobotoMon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RobotoMono-bold.fntdata"/><Relationship Id="rId117" Type="http://schemas.openxmlformats.org/officeDocument/2006/relationships/font" Target="fonts/RobotoMono-regular.fntdata"/><Relationship Id="rId116" Type="http://schemas.openxmlformats.org/officeDocument/2006/relationships/font" Target="fonts/HelveticaNeue-boldItalic.fntdata"/><Relationship Id="rId115" Type="http://schemas.openxmlformats.org/officeDocument/2006/relationships/font" Target="fonts/HelveticaNeue-italic.fntdata"/><Relationship Id="rId119" Type="http://schemas.openxmlformats.org/officeDocument/2006/relationships/font" Target="fonts/RobotoMono-italic.fntdata"/><Relationship Id="rId15" Type="http://schemas.openxmlformats.org/officeDocument/2006/relationships/slide" Target="slides/slide10.xml"/><Relationship Id="rId110" Type="http://schemas.openxmlformats.org/officeDocument/2006/relationships/font" Target="fonts/Montserrat-bold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HelveticaNeue-bold.fntdata"/><Relationship Id="rId18" Type="http://schemas.openxmlformats.org/officeDocument/2006/relationships/slide" Target="slides/slide13.xml"/><Relationship Id="rId113" Type="http://schemas.openxmlformats.org/officeDocument/2006/relationships/font" Target="fonts/HelveticaNeue-regular.fntdata"/><Relationship Id="rId112" Type="http://schemas.openxmlformats.org/officeDocument/2006/relationships/font" Target="fonts/Montserrat-boldItalic.fntdata"/><Relationship Id="rId111" Type="http://schemas.openxmlformats.org/officeDocument/2006/relationships/font" Target="fonts/Montserrat-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2567b755a_1_7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42567b755a_1_7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1d92e320d_1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41d92e320d_1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1d92e320d_1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41d92e320d_1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1d92e320d_1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41d92e320d_1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41d92e320d_1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41d92e320d_1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1d92e320d_1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41d92e320d_1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41d92e320d_1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41d92e320d_1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1d92e320d_1_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41d92e320d_1_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41d92e320d_1_2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41d92e320d_1_2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41d92e320d_1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41d92e320d_1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41d92e320d_1_2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41d92e320d_1_2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2567b755a_1_10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2567b755a_1_10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42567b755a_1_10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41d92e320d_1_3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41d92e320d_1_3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41d92e320d_1_3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41d92e320d_1_3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41d92e320d_1_3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41d92e320d_1_3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41d92e320d_1_3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41d92e320d_1_3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41d92e320d_1_4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41d92e320d_1_4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41d92e320d_1_4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41d92e320d_1_4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41d92e320d_1_4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41d92e320d_1_4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41d92e320d_1_4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41d92e320d_1_4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41d92e320d_1_4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41d92e320d_1_4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41d92e320d_1_5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41d92e320d_1_5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d92e320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41d92e320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41d92e320d_1_5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41d92e320d_1_5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41d92e320d_1_5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g41d92e320d_1_5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41d92e320d_1_5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g41d92e320d_1_5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1d92e320d_1_6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g41d92e320d_1_6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41d92e320d_1_6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g41d92e320d_1_6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41d92e320d_1_7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g41d92e320d_1_7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41d92e320d_1_7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g41d92e320d_1_7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41d92e320d_1_7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g41d92e320d_1_7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41d92e320d_1_7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g41d92e320d_1_7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41d92e320d_1_8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g41d92e320d_1_8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1d92e320d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41d92e320d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41d92e320d_1_8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g41d92e320d_1_8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41d92e320d_1_8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g41d92e320d_1_8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41d92e320d_1_8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g41d92e320d_1_8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41d92e320d_1_9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g41d92e320d_1_9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1d92e320d_1_10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g41d92e320d_1_10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41d92e320d_1_10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g41d92e320d_1_10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41d92e320d_1_10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g41d92e320d_1_10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41d92e320d_1_1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g41d92e320d_1_1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41d92e320d_1_1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g41d92e320d_1_1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41d92e320d_1_1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g41d92e320d_1_1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1d92e320d_1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41d92e320d_1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41d92e320d_1_1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g41d92e320d_1_1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41d92e320d_1_1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g41d92e320d_1_1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41d92e320d_1_12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g41d92e320d_1_1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41d92e320d_1_1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g41d92e320d_1_1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41d92e320d_1_12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g41d92e320d_1_12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41d92e320d_1_13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g41d92e320d_1_13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41d92e320d_1_13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g41d92e320d_1_13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41d92e320d_1_13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g41d92e320d_1_13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41d92e320d_1_14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g41d92e320d_1_14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425760406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g425760406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1d92e320d_1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41d92e320d_1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38cc438f43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g38cc438f43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3adde3a56b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g3adde3a56b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3adde3a56b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g3adde3a56b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3adde3a56b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g3adde3a56b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3adde3a56b_1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g3adde3a56b_1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3aac67d7c6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g3aac67d7c6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3adde3a56b_0_2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g3adde3a56b_0_2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38cc438f43_0_6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g38cc438f43_0_6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3adde3a56b_1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g3adde3a56b_1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1d92e320d_1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41d92e320d_1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adde3a56b_1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g3adde3a56b_1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3adde3a56b_0_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g3adde3a56b_0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3adde3a56b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" name="Google Shape;1942;g3adde3a56b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g3adde3a56b_0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3adde3a56b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3adde3a56b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g3adde3a56b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aac67d7c6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aac67d7c6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g3aac67d7c6_0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3adde3a56b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3adde3a56b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g3adde3a56b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3aac67d7c6_0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3aac67d7c6_0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g3aac67d7c6_0_2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3aac67d7c6_0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8" name="Google Shape;2048;g3aac67d7c6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g3aac67d7c6_0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3adde3a56b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3adde3a56b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g3adde3a56b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3adde3a56b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3adde3a56b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g3adde3a56b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1d92e320d_1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41d92e320d_1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3adde3a56b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3adde3a56b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g3adde3a56b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3adde3a56b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3adde3a56b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g3adde3a56b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3adde3a56b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g3adde3a56b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3adde3a56b_1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g3adde3a56b_1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3adde3a56b_1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g3adde3a56b_1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3adde3a56b_1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Google Shape;2118;g3adde3a56b_1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g3adde3a56b_1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3adde3a56b_1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g3adde3a56b_1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3adde3a56b_1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3adde3a56b_1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g3adde3a56b_1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3adde3a56b_1_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3adde3a56b_1_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g3adde3a56b_1_2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3adde3a56b_1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3adde3a56b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g3adde3a56b_1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1d92e320d_1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41d92e320d_1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3adde3a56b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3adde3a56b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g3adde3a56b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3adde3a56b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9" name="Google Shape;2209;g3adde3a56b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g3adde3a56b_1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3adde3a56b_1_3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3adde3a56b_1_3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g3adde3a56b_1_3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3adde3a56b_1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" name="Google Shape;2230;g3adde3a56b_1_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g3adde3a56b_1_3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38cc438f43_0_6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38cc438f43_0_6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0" name="Google Shape;2240;g38cc438f43_0_6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3adde3a56b_1_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3adde3a56b_1_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g3adde3a56b_1_2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3adde3a56b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3adde3a56b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g3adde3a56b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3adde3a56b_1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3adde3a56b_1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1" name="Google Shape;2261;g3adde3a56b_1_2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 flipH="1" rot="7545941">
            <a:off x="8103438" y="3845595"/>
            <a:ext cx="5096603" cy="3824675"/>
          </a:xfrm>
          <a:custGeom>
            <a:rect b="b" l="l" r="r" t="t"/>
            <a:pathLst>
              <a:path extrusionOk="0" h="120000" w="120000">
                <a:moveTo>
                  <a:pt x="0" y="112318"/>
                </a:moveTo>
                <a:lnTo>
                  <a:pt x="59808" y="0"/>
                </a:lnTo>
                <a:lnTo>
                  <a:pt x="119999" y="57586"/>
                </a:lnTo>
                <a:lnTo>
                  <a:pt x="19391" y="120000"/>
                </a:lnTo>
                <a:lnTo>
                  <a:pt x="0" y="1123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-6723" y="1129553"/>
            <a:ext cx="9540688" cy="5728447"/>
          </a:xfrm>
          <a:custGeom>
            <a:rect b="b" l="l" r="r" t="t"/>
            <a:pathLst>
              <a:path extrusionOk="0" h="120000" w="120000">
                <a:moveTo>
                  <a:pt x="84" y="120000"/>
                </a:moveTo>
                <a:lnTo>
                  <a:pt x="0" y="0"/>
                </a:lnTo>
                <a:lnTo>
                  <a:pt x="120000" y="120000"/>
                </a:lnTo>
                <a:lnTo>
                  <a:pt x="84" y="12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2"/>
          <p:cNvSpPr txBox="1"/>
          <p:nvPr>
            <p:ph type="title"/>
          </p:nvPr>
        </p:nvSpPr>
        <p:spPr>
          <a:xfrm>
            <a:off x="447174" y="5290554"/>
            <a:ext cx="5479874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" name="Google Shape;20;p2"/>
          <p:cNvSpPr txBox="1"/>
          <p:nvPr>
            <p:ph idx="1" type="body"/>
          </p:nvPr>
        </p:nvSpPr>
        <p:spPr>
          <a:xfrm>
            <a:off x="447176" y="5834114"/>
            <a:ext cx="547971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1193" y="6123008"/>
            <a:ext cx="1546600" cy="56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/>
          <p:nvPr/>
        </p:nvSpPr>
        <p:spPr>
          <a:xfrm flipH="1" rot="7545941">
            <a:off x="7576998" y="1388158"/>
            <a:ext cx="7443317" cy="5007696"/>
          </a:xfrm>
          <a:custGeom>
            <a:rect b="b" l="l" r="r" t="t"/>
            <a:pathLst>
              <a:path extrusionOk="0" h="120000" w="120000">
                <a:moveTo>
                  <a:pt x="0" y="62614"/>
                </a:moveTo>
                <a:lnTo>
                  <a:pt x="29400" y="0"/>
                </a:lnTo>
                <a:lnTo>
                  <a:pt x="120000" y="96718"/>
                </a:lnTo>
                <a:lnTo>
                  <a:pt x="109144" y="120000"/>
                </a:lnTo>
                <a:lnTo>
                  <a:pt x="0" y="6261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11"/>
          <p:cNvSpPr/>
          <p:nvPr/>
        </p:nvSpPr>
        <p:spPr>
          <a:xfrm>
            <a:off x="-22765" y="-9436"/>
            <a:ext cx="5220408" cy="6867436"/>
          </a:xfrm>
          <a:custGeom>
            <a:rect b="b" l="l" r="r" t="t"/>
            <a:pathLst>
              <a:path extrusionOk="0" h="120000" w="120000">
                <a:moveTo>
                  <a:pt x="523" y="120000"/>
                </a:moveTo>
                <a:cubicBezTo>
                  <a:pt x="348" y="80000"/>
                  <a:pt x="174" y="39999"/>
                  <a:pt x="0" y="0"/>
                </a:cubicBezTo>
                <a:lnTo>
                  <a:pt x="120000" y="164"/>
                </a:lnTo>
                <a:lnTo>
                  <a:pt x="69594" y="120000"/>
                </a:lnTo>
                <a:lnTo>
                  <a:pt x="523" y="12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2" name="Google Shape;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20156" y="6336665"/>
            <a:ext cx="957000" cy="34679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1"/>
          <p:cNvSpPr/>
          <p:nvPr/>
        </p:nvSpPr>
        <p:spPr>
          <a:xfrm>
            <a:off x="-22765" y="0"/>
            <a:ext cx="5220408" cy="6867436"/>
          </a:xfrm>
          <a:custGeom>
            <a:rect b="b" l="l" r="r" t="t"/>
            <a:pathLst>
              <a:path extrusionOk="0" h="120000" w="120000">
                <a:moveTo>
                  <a:pt x="523" y="120000"/>
                </a:moveTo>
                <a:cubicBezTo>
                  <a:pt x="348" y="80000"/>
                  <a:pt x="174" y="39999"/>
                  <a:pt x="0" y="0"/>
                </a:cubicBezTo>
                <a:lnTo>
                  <a:pt x="120000" y="164"/>
                </a:lnTo>
                <a:lnTo>
                  <a:pt x="69594" y="120000"/>
                </a:lnTo>
                <a:lnTo>
                  <a:pt x="523" y="12000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138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11"/>
          <p:cNvSpPr txBox="1"/>
          <p:nvPr>
            <p:ph type="title"/>
          </p:nvPr>
        </p:nvSpPr>
        <p:spPr>
          <a:xfrm>
            <a:off x="200152" y="381670"/>
            <a:ext cx="5479874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1"/>
          <p:cNvSpPr txBox="1"/>
          <p:nvPr>
            <p:ph idx="1" type="body"/>
          </p:nvPr>
        </p:nvSpPr>
        <p:spPr>
          <a:xfrm>
            <a:off x="200154" y="925230"/>
            <a:ext cx="547971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Custom Layout">
  <p:cSld name="4_Custom Layou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/>
          <p:nvPr/>
        </p:nvSpPr>
        <p:spPr>
          <a:xfrm flipH="1" rot="7545941">
            <a:off x="904638" y="-1224313"/>
            <a:ext cx="12743996" cy="11021806"/>
          </a:xfrm>
          <a:custGeom>
            <a:rect b="b" l="l" r="r" t="t"/>
            <a:pathLst>
              <a:path extrusionOk="0" h="120000" w="120000">
                <a:moveTo>
                  <a:pt x="0" y="107918"/>
                </a:moveTo>
                <a:lnTo>
                  <a:pt x="67256" y="0"/>
                </a:lnTo>
                <a:lnTo>
                  <a:pt x="120000" y="43586"/>
                </a:lnTo>
                <a:lnTo>
                  <a:pt x="72404" y="120000"/>
                </a:lnTo>
                <a:lnTo>
                  <a:pt x="0" y="1079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2">
            <a:alphaModFix amt="3000"/>
          </a:blip>
          <a:srcRect b="24057" l="2989" r="2087" t="586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type="title"/>
          </p:nvPr>
        </p:nvSpPr>
        <p:spPr>
          <a:xfrm>
            <a:off x="5419736" y="4045201"/>
            <a:ext cx="5479874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2"/>
          <p:cNvSpPr/>
          <p:nvPr/>
        </p:nvSpPr>
        <p:spPr>
          <a:xfrm rot="1707769">
            <a:off x="904204" y="3234133"/>
            <a:ext cx="4061053" cy="4919994"/>
          </a:xfrm>
          <a:custGeom>
            <a:rect b="b" l="l" r="r" t="t"/>
            <a:pathLst>
              <a:path extrusionOk="0" h="120000" w="120000">
                <a:moveTo>
                  <a:pt x="31" y="120000"/>
                </a:moveTo>
                <a:cubicBezTo>
                  <a:pt x="-192" y="63518"/>
                  <a:pt x="863" y="56481"/>
                  <a:pt x="639" y="0"/>
                </a:cubicBezTo>
                <a:lnTo>
                  <a:pt x="120000" y="66423"/>
                </a:lnTo>
                <a:lnTo>
                  <a:pt x="31" y="120000"/>
                </a:lnTo>
                <a:close/>
              </a:path>
            </a:pathLst>
          </a:custGeom>
          <a:gradFill>
            <a:gsLst>
              <a:gs pos="0">
                <a:srgbClr val="61932F"/>
              </a:gs>
              <a:gs pos="100000">
                <a:schemeClr val="accent3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12"/>
          <p:cNvSpPr txBox="1"/>
          <p:nvPr>
            <p:ph idx="1" type="body"/>
          </p:nvPr>
        </p:nvSpPr>
        <p:spPr>
          <a:xfrm>
            <a:off x="5419736" y="2849177"/>
            <a:ext cx="5431739" cy="11960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2"/>
          <p:cNvSpPr/>
          <p:nvPr/>
        </p:nvSpPr>
        <p:spPr>
          <a:xfrm>
            <a:off x="-22765" y="-89210"/>
            <a:ext cx="5670112" cy="6947210"/>
          </a:xfrm>
          <a:custGeom>
            <a:rect b="b" l="l" r="r" t="t"/>
            <a:pathLst>
              <a:path extrusionOk="0" h="120000" w="120000">
                <a:moveTo>
                  <a:pt x="481" y="120000"/>
                </a:moveTo>
                <a:cubicBezTo>
                  <a:pt x="321" y="80000"/>
                  <a:pt x="160" y="39999"/>
                  <a:pt x="0" y="0"/>
                </a:cubicBezTo>
                <a:lnTo>
                  <a:pt x="120000" y="426"/>
                </a:lnTo>
                <a:lnTo>
                  <a:pt x="481" y="12000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BBA16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3" name="Google Shape;10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113" y="6336665"/>
            <a:ext cx="957000" cy="3467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2"/>
          <p:cNvSpPr txBox="1"/>
          <p:nvPr/>
        </p:nvSpPr>
        <p:spPr>
          <a:xfrm>
            <a:off x="4377152" y="2009319"/>
            <a:ext cx="1918744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20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12"/>
          <p:cNvSpPr txBox="1"/>
          <p:nvPr/>
        </p:nvSpPr>
        <p:spPr>
          <a:xfrm rot="10800000">
            <a:off x="9644629" y="2009320"/>
            <a:ext cx="1918744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20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Custom Layout">
  <p:cSld name="6_Custom Layou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/>
          <p:nvPr/>
        </p:nvSpPr>
        <p:spPr>
          <a:xfrm flipH="1" rot="10800000">
            <a:off x="-79512" y="0"/>
            <a:ext cx="12271511" cy="6947210"/>
          </a:xfrm>
          <a:custGeom>
            <a:rect b="b" l="l" r="r" t="t"/>
            <a:pathLst>
              <a:path extrusionOk="0" h="120000" w="120000">
                <a:moveTo>
                  <a:pt x="223" y="120000"/>
                </a:moveTo>
                <a:cubicBezTo>
                  <a:pt x="148" y="80000"/>
                  <a:pt x="74" y="39999"/>
                  <a:pt x="0" y="0"/>
                </a:cubicBezTo>
                <a:lnTo>
                  <a:pt x="120000" y="1456"/>
                </a:lnTo>
                <a:lnTo>
                  <a:pt x="223" y="120000"/>
                </a:lnTo>
                <a:close/>
              </a:path>
            </a:pathLst>
          </a:custGeom>
          <a:solidFill>
            <a:srgbClr val="F2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3"/>
          <p:cNvSpPr txBox="1"/>
          <p:nvPr>
            <p:ph idx="11" type="ftr"/>
          </p:nvPr>
        </p:nvSpPr>
        <p:spPr>
          <a:xfrm>
            <a:off x="8905103" y="6407152"/>
            <a:ext cx="21786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2" name="Google Shape;112;p13"/>
          <p:cNvSpPr txBox="1"/>
          <p:nvPr>
            <p:ph idx="1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Custom Layout">
  <p:cSld name="7_Custom Layou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 rot="10800000">
            <a:off x="-46297" y="-28389"/>
            <a:ext cx="12261387" cy="6912486"/>
          </a:xfrm>
          <a:custGeom>
            <a:rect b="b" l="l" r="r" t="t"/>
            <a:pathLst>
              <a:path extrusionOk="0" h="120000" w="120000">
                <a:moveTo>
                  <a:pt x="222" y="120000"/>
                </a:moveTo>
                <a:cubicBezTo>
                  <a:pt x="148" y="79799"/>
                  <a:pt x="74" y="40200"/>
                  <a:pt x="0" y="0"/>
                </a:cubicBezTo>
                <a:lnTo>
                  <a:pt x="120000" y="258"/>
                </a:lnTo>
                <a:lnTo>
                  <a:pt x="119433" y="6179"/>
                </a:lnTo>
                <a:lnTo>
                  <a:pt x="222" y="120000"/>
                </a:lnTo>
                <a:close/>
              </a:path>
            </a:pathLst>
          </a:custGeom>
          <a:solidFill>
            <a:srgbClr val="F2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14"/>
          <p:cNvSpPr txBox="1"/>
          <p:nvPr>
            <p:ph idx="11" type="ftr"/>
          </p:nvPr>
        </p:nvSpPr>
        <p:spPr>
          <a:xfrm>
            <a:off x="8905103" y="6407152"/>
            <a:ext cx="21786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7" name="Google Shape;11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 with Content">
  <p:cSld name="Title and Subtitle with Conten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15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1" name="Google Shape;121;p15"/>
          <p:cNvSpPr txBox="1"/>
          <p:nvPr>
            <p:ph idx="1" type="body"/>
          </p:nvPr>
        </p:nvSpPr>
        <p:spPr>
          <a:xfrm>
            <a:off x="495300" y="1627505"/>
            <a:ext cx="1115568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2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 Two Column">
  <p:cSld name="Title and Subtitle Two Colum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idx="1" type="body"/>
          </p:nvPr>
        </p:nvSpPr>
        <p:spPr>
          <a:xfrm>
            <a:off x="495301" y="1627505"/>
            <a:ext cx="5431739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6"/>
          <p:cNvSpPr txBox="1"/>
          <p:nvPr>
            <p:ph idx="2" type="body"/>
          </p:nvPr>
        </p:nvSpPr>
        <p:spPr>
          <a:xfrm>
            <a:off x="6218925" y="1627505"/>
            <a:ext cx="5431739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0" name="Google Shape;130;p16"/>
          <p:cNvSpPr txBox="1"/>
          <p:nvPr>
            <p:ph idx="3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16"/>
          <p:cNvCxnSpPr/>
          <p:nvPr/>
        </p:nvCxnSpPr>
        <p:spPr>
          <a:xfrm rot="10800000">
            <a:off x="6080234" y="1552904"/>
            <a:ext cx="0" cy="4619296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" name="Google Shape;133;p16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134;p16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">
  <p:cSld name="Case Stud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/>
          <p:nvPr/>
        </p:nvSpPr>
        <p:spPr>
          <a:xfrm>
            <a:off x="7786688" y="1576"/>
            <a:ext cx="4405312" cy="6858000"/>
          </a:xfrm>
          <a:prstGeom prst="rect">
            <a:avLst/>
          </a:prstGeom>
          <a:solidFill>
            <a:srgbClr val="F2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17"/>
          <p:cNvSpPr txBox="1"/>
          <p:nvPr>
            <p:ph idx="1" type="body"/>
          </p:nvPr>
        </p:nvSpPr>
        <p:spPr>
          <a:xfrm>
            <a:off x="495300" y="1627505"/>
            <a:ext cx="68072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7"/>
          <p:cNvSpPr txBox="1"/>
          <p:nvPr>
            <p:ph type="title"/>
          </p:nvPr>
        </p:nvSpPr>
        <p:spPr>
          <a:xfrm>
            <a:off x="495300" y="317501"/>
            <a:ext cx="680720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0" name="Google Shape;140;p17"/>
          <p:cNvSpPr txBox="1"/>
          <p:nvPr>
            <p:ph idx="2" type="body"/>
          </p:nvPr>
        </p:nvSpPr>
        <p:spPr>
          <a:xfrm>
            <a:off x="495301" y="861061"/>
            <a:ext cx="6807007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1" name="Google Shape;14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 txBox="1"/>
          <p:nvPr>
            <p:ph idx="3" type="body"/>
          </p:nvPr>
        </p:nvSpPr>
        <p:spPr>
          <a:xfrm>
            <a:off x="8358188" y="473075"/>
            <a:ext cx="3292475" cy="693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17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17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17"/>
          <p:cNvSpPr txBox="1"/>
          <p:nvPr>
            <p:ph idx="4" type="body"/>
          </p:nvPr>
        </p:nvSpPr>
        <p:spPr>
          <a:xfrm>
            <a:off x="8358188" y="1627188"/>
            <a:ext cx="3292475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 Only">
  <p:cSld name="Title and Subtitle 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0" name="Google Shape;15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18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Subtitle with Content">
  <p:cSld name="2_Title and Subtitle with 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19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7" name="Google Shape;157;p19"/>
          <p:cNvSpPr txBox="1"/>
          <p:nvPr>
            <p:ph idx="1" type="body"/>
          </p:nvPr>
        </p:nvSpPr>
        <p:spPr>
          <a:xfrm>
            <a:off x="495300" y="1627505"/>
            <a:ext cx="1115568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19"/>
          <p:cNvSpPr txBox="1"/>
          <p:nvPr>
            <p:ph idx="2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Subtitle Two Column">
  <p:cSld name="1_Title and Subtitle Two Column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idx="1" type="body"/>
          </p:nvPr>
        </p:nvSpPr>
        <p:spPr>
          <a:xfrm>
            <a:off x="495301" y="1627505"/>
            <a:ext cx="5431739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0"/>
          <p:cNvSpPr txBox="1"/>
          <p:nvPr>
            <p:ph idx="2" type="body"/>
          </p:nvPr>
        </p:nvSpPr>
        <p:spPr>
          <a:xfrm>
            <a:off x="6218925" y="1627505"/>
            <a:ext cx="5431739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20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6" name="Google Shape;166;p20"/>
          <p:cNvSpPr txBox="1"/>
          <p:nvPr>
            <p:ph idx="3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67" name="Google Shape;16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0"/>
          <p:cNvCxnSpPr/>
          <p:nvPr/>
        </p:nvCxnSpPr>
        <p:spPr>
          <a:xfrm rot="10800000">
            <a:off x="6080234" y="1552904"/>
            <a:ext cx="0" cy="4619296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" name="Google Shape;169;p20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Google Shape;170;p20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20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627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 rot="-5400000">
            <a:off x="8039511" y="2678079"/>
            <a:ext cx="4636031" cy="3705523"/>
          </a:xfrm>
          <a:custGeom>
            <a:rect b="b" l="l" r="r" t="t"/>
            <a:pathLst>
              <a:path extrusionOk="0" h="120000" w="120000">
                <a:moveTo>
                  <a:pt x="58721" y="0"/>
                </a:moveTo>
                <a:lnTo>
                  <a:pt x="120000" y="120000"/>
                </a:lnTo>
                <a:lnTo>
                  <a:pt x="0" y="119733"/>
                </a:lnTo>
                <a:lnTo>
                  <a:pt x="58721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-2631" y="-7884"/>
            <a:ext cx="12192005" cy="686588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358" y="0"/>
                </a:lnTo>
                <a:lnTo>
                  <a:pt x="120000" y="120000"/>
                </a:lnTo>
                <a:lnTo>
                  <a:pt x="0" y="1198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68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0" y="0"/>
            <a:ext cx="12192005" cy="686588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358" y="0"/>
                </a:lnTo>
                <a:lnTo>
                  <a:pt x="120000" y="120000"/>
                </a:lnTo>
                <a:lnTo>
                  <a:pt x="0" y="1198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3000"/>
            </a:blip>
            <a:stretch>
              <a:fillRect b="0" l="-408" r="-4173" t="-31797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495300" y="5331405"/>
            <a:ext cx="6194258" cy="61309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495302" y="5923091"/>
            <a:ext cx="6194082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85473" y="261794"/>
            <a:ext cx="1546600" cy="56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ase Study">
  <p:cSld name="1_Case Stud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/>
          <p:nvPr/>
        </p:nvSpPr>
        <p:spPr>
          <a:xfrm>
            <a:off x="7786688" y="1576"/>
            <a:ext cx="4405312" cy="6858000"/>
          </a:xfrm>
          <a:prstGeom prst="rect">
            <a:avLst/>
          </a:prstGeom>
          <a:solidFill>
            <a:srgbClr val="F2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21"/>
          <p:cNvSpPr txBox="1"/>
          <p:nvPr>
            <p:ph idx="1" type="body"/>
          </p:nvPr>
        </p:nvSpPr>
        <p:spPr>
          <a:xfrm>
            <a:off x="495300" y="1627505"/>
            <a:ext cx="68072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21"/>
          <p:cNvSpPr txBox="1"/>
          <p:nvPr>
            <p:ph type="title"/>
          </p:nvPr>
        </p:nvSpPr>
        <p:spPr>
          <a:xfrm>
            <a:off x="495300" y="317501"/>
            <a:ext cx="680720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6" name="Google Shape;176;p21"/>
          <p:cNvSpPr txBox="1"/>
          <p:nvPr>
            <p:ph idx="2" type="body"/>
          </p:nvPr>
        </p:nvSpPr>
        <p:spPr>
          <a:xfrm>
            <a:off x="495301" y="861061"/>
            <a:ext cx="6807007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 txBox="1"/>
          <p:nvPr>
            <p:ph idx="3" type="body"/>
          </p:nvPr>
        </p:nvSpPr>
        <p:spPr>
          <a:xfrm>
            <a:off x="8358188" y="473075"/>
            <a:ext cx="3292475" cy="693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21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21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21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21"/>
          <p:cNvSpPr txBox="1"/>
          <p:nvPr>
            <p:ph idx="4" type="body"/>
          </p:nvPr>
        </p:nvSpPr>
        <p:spPr>
          <a:xfrm>
            <a:off x="8358188" y="1627188"/>
            <a:ext cx="3292475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Subtitle Only">
  <p:cSld name="1_Title and Subtitle 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6" name="Google Shape;18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" name="Google Shape;188;p22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22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Subtitle with Content">
  <p:cSld name="3_Title and Subtitle with Conten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23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3" name="Google Shape;193;p23"/>
          <p:cNvSpPr txBox="1"/>
          <p:nvPr>
            <p:ph idx="1" type="body"/>
          </p:nvPr>
        </p:nvSpPr>
        <p:spPr>
          <a:xfrm>
            <a:off x="495300" y="1627505"/>
            <a:ext cx="1115568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23"/>
          <p:cNvSpPr txBox="1"/>
          <p:nvPr>
            <p:ph idx="2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23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Subtitle Two Column">
  <p:cSld name="2_Title and Subtitle Two Column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495301" y="1627505"/>
            <a:ext cx="5431739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24"/>
          <p:cNvSpPr txBox="1"/>
          <p:nvPr>
            <p:ph idx="2" type="body"/>
          </p:nvPr>
        </p:nvSpPr>
        <p:spPr>
          <a:xfrm>
            <a:off x="6218925" y="1627505"/>
            <a:ext cx="5431739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Google Shape;201;p24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2" name="Google Shape;202;p24"/>
          <p:cNvSpPr txBox="1"/>
          <p:nvPr>
            <p:ph idx="3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03" name="Google Shape;20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4"/>
          <p:cNvCxnSpPr/>
          <p:nvPr/>
        </p:nvCxnSpPr>
        <p:spPr>
          <a:xfrm rot="10800000">
            <a:off x="6080234" y="1552904"/>
            <a:ext cx="0" cy="4619296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5" name="Google Shape;205;p24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p24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24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ase Study">
  <p:cSld name="2_Case Study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/>
          <p:nvPr/>
        </p:nvSpPr>
        <p:spPr>
          <a:xfrm>
            <a:off x="7786688" y="1576"/>
            <a:ext cx="4405312" cy="6858000"/>
          </a:xfrm>
          <a:prstGeom prst="rect">
            <a:avLst/>
          </a:prstGeom>
          <a:solidFill>
            <a:srgbClr val="F2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25"/>
          <p:cNvSpPr txBox="1"/>
          <p:nvPr>
            <p:ph idx="1" type="body"/>
          </p:nvPr>
        </p:nvSpPr>
        <p:spPr>
          <a:xfrm>
            <a:off x="495300" y="1627505"/>
            <a:ext cx="68072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25"/>
          <p:cNvSpPr txBox="1"/>
          <p:nvPr>
            <p:ph type="title"/>
          </p:nvPr>
        </p:nvSpPr>
        <p:spPr>
          <a:xfrm>
            <a:off x="495300" y="317501"/>
            <a:ext cx="680720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" name="Google Shape;212;p25"/>
          <p:cNvSpPr txBox="1"/>
          <p:nvPr>
            <p:ph idx="2" type="body"/>
          </p:nvPr>
        </p:nvSpPr>
        <p:spPr>
          <a:xfrm>
            <a:off x="495301" y="861061"/>
            <a:ext cx="6807007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3" name="Google Shape;21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>
            <p:ph idx="3" type="body"/>
          </p:nvPr>
        </p:nvSpPr>
        <p:spPr>
          <a:xfrm>
            <a:off x="8358188" y="473075"/>
            <a:ext cx="3292475" cy="693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25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25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25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p25"/>
          <p:cNvSpPr txBox="1"/>
          <p:nvPr>
            <p:ph idx="4" type="body"/>
          </p:nvPr>
        </p:nvSpPr>
        <p:spPr>
          <a:xfrm>
            <a:off x="8358188" y="1627188"/>
            <a:ext cx="3292475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Subtitle Only">
  <p:cSld name="2_Title and Subtitle 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2" name="Google Shape;22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p26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26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>
  <p:cSld name="Closing Slid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/>
          <p:nvPr/>
        </p:nvSpPr>
        <p:spPr>
          <a:xfrm rot="5400000">
            <a:off x="2141621" y="-2173708"/>
            <a:ext cx="2807371" cy="715478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198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58220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27"/>
          <p:cNvSpPr/>
          <p:nvPr/>
        </p:nvSpPr>
        <p:spPr>
          <a:xfrm rot="10800000">
            <a:off x="-1" y="0"/>
            <a:ext cx="12192005" cy="476450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199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9000">
                <a:schemeClr val="accent1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65895" y="5883904"/>
            <a:ext cx="1925052" cy="69759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/>
        </p:nvSpPr>
        <p:spPr>
          <a:xfrm>
            <a:off x="495302" y="4972639"/>
            <a:ext cx="235064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b="0" i="0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495302" y="5618970"/>
            <a:ext cx="311174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more information,</a:t>
            </a:r>
            <a:br>
              <a:rPr b="0" i="0" lang="en-US"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visit</a:t>
            </a:r>
            <a:r>
              <a:rPr b="0" i="0" lang="en-US"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bitnami.com</a:t>
            </a:r>
            <a:endParaRPr b="0" i="0" sz="24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b="24057" l="2989" r="2087" t="586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043"/>
            <a:ext cx="12192000" cy="641384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/>
          <p:nvPr>
            <p:ph type="title"/>
          </p:nvPr>
        </p:nvSpPr>
        <p:spPr>
          <a:xfrm>
            <a:off x="4931834" y="3502871"/>
            <a:ext cx="6194258" cy="61309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4931834" y="4115966"/>
            <a:ext cx="6194082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4"/>
          <p:cNvSpPr/>
          <p:nvPr/>
        </p:nvSpPr>
        <p:spPr>
          <a:xfrm rot="10800000">
            <a:off x="6453399" y="-14043"/>
            <a:ext cx="4298589" cy="998985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53961" y="0"/>
                </a:lnTo>
                <a:lnTo>
                  <a:pt x="120000" y="118982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1F9BD8">
                  <a:alpha val="13725"/>
                </a:srgbClr>
              </a:gs>
              <a:gs pos="79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;p4"/>
          <p:cNvSpPr/>
          <p:nvPr/>
        </p:nvSpPr>
        <p:spPr>
          <a:xfrm rot="7638331">
            <a:off x="9527391" y="5019888"/>
            <a:ext cx="3466432" cy="2336967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Slide">
  <p:cSld name="3_Title Slid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 rot="6153091">
            <a:off x="562078" y="-1206089"/>
            <a:ext cx="2634862" cy="4071074"/>
          </a:xfrm>
          <a:custGeom>
            <a:rect b="b" l="l" r="r" t="t"/>
            <a:pathLst>
              <a:path extrusionOk="0" h="120000" w="120000">
                <a:moveTo>
                  <a:pt x="40723" y="120000"/>
                </a:moveTo>
                <a:lnTo>
                  <a:pt x="0" y="0"/>
                </a:lnTo>
                <a:lnTo>
                  <a:pt x="120000" y="108595"/>
                </a:lnTo>
                <a:lnTo>
                  <a:pt x="40723" y="1200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9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495300" y="2957174"/>
            <a:ext cx="6194258" cy="61309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495302" y="3548860"/>
            <a:ext cx="6194082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57801" y="1911258"/>
            <a:ext cx="6933596" cy="494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93" y="6354699"/>
            <a:ext cx="914008" cy="33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Subtitle with Content">
  <p:cSld name="1_Title and Subtitle with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 flipH="1">
            <a:off x="-107576" y="6075680"/>
            <a:ext cx="12299576" cy="7823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199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9000">
                <a:schemeClr val="accent1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6"/>
          <p:cNvSpPr/>
          <p:nvPr/>
        </p:nvSpPr>
        <p:spPr>
          <a:xfrm flipH="1" rot="5400000">
            <a:off x="1680800" y="4298044"/>
            <a:ext cx="897886" cy="42594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1367" y="11987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58220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" name="Google Shape;47;p6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495300" y="1627505"/>
            <a:ext cx="1115568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1" type="ftr"/>
          </p:nvPr>
        </p:nvSpPr>
        <p:spPr>
          <a:xfrm>
            <a:off x="7205663" y="640899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11320463" y="640899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5300" y="6365533"/>
            <a:ext cx="856071" cy="310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Title Slide">
  <p:cSld name="4_Title Sli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479" y="788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/>
          <p:nvPr/>
        </p:nvSpPr>
        <p:spPr>
          <a:xfrm>
            <a:off x="0" y="-12000"/>
            <a:ext cx="12226230" cy="6885763"/>
          </a:xfrm>
          <a:custGeom>
            <a:rect b="b" l="l" r="r" t="t"/>
            <a:pathLst>
              <a:path extrusionOk="0" h="120000" w="120000">
                <a:moveTo>
                  <a:pt x="0" y="346"/>
                </a:moveTo>
                <a:lnTo>
                  <a:pt x="120000" y="0"/>
                </a:lnTo>
                <a:lnTo>
                  <a:pt x="119664" y="120000"/>
                </a:lnTo>
                <a:lnTo>
                  <a:pt x="0" y="119862"/>
                </a:lnTo>
                <a:lnTo>
                  <a:pt x="0" y="346"/>
                </a:lnTo>
                <a:close/>
              </a:path>
            </a:pathLst>
          </a:custGeom>
          <a:gradFill>
            <a:gsLst>
              <a:gs pos="0">
                <a:srgbClr val="1F9BD8">
                  <a:alpha val="80784"/>
                </a:srgbClr>
              </a:gs>
              <a:gs pos="68000">
                <a:srgbClr val="00427A">
                  <a:alpha val="86666"/>
                </a:srgbClr>
              </a:gs>
              <a:gs pos="100000">
                <a:srgbClr val="00427A">
                  <a:alpha val="86666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7"/>
          <p:cNvSpPr txBox="1"/>
          <p:nvPr>
            <p:ph type="title"/>
          </p:nvPr>
        </p:nvSpPr>
        <p:spPr>
          <a:xfrm>
            <a:off x="495300" y="513452"/>
            <a:ext cx="11105014" cy="61309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" name="Google Shape;57;p7"/>
          <p:cNvSpPr txBox="1"/>
          <p:nvPr>
            <p:ph idx="1" type="body"/>
          </p:nvPr>
        </p:nvSpPr>
        <p:spPr>
          <a:xfrm>
            <a:off x="495302" y="1105138"/>
            <a:ext cx="1110469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113" y="6336665"/>
            <a:ext cx="957000" cy="34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ransition Option 3">
  <p:cSld name="1_Transition Option 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46" y="1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/>
          <p:nvPr/>
        </p:nvSpPr>
        <p:spPr>
          <a:xfrm>
            <a:off x="-48729" y="2998293"/>
            <a:ext cx="6803765" cy="387046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9912" y="0"/>
                </a:lnTo>
                <a:cubicBezTo>
                  <a:pt x="119972" y="39870"/>
                  <a:pt x="119939" y="79997"/>
                  <a:pt x="120000" y="119868"/>
                </a:cubicBez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000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" name="Google Shape;6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75" y="0"/>
            <a:ext cx="12185467" cy="407415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8"/>
          <p:cNvSpPr/>
          <p:nvPr/>
        </p:nvSpPr>
        <p:spPr>
          <a:xfrm rot="-2227646">
            <a:off x="1219372" y="-2938964"/>
            <a:ext cx="9492520" cy="12906291"/>
          </a:xfrm>
          <a:custGeom>
            <a:rect b="b" l="l" r="r" t="t"/>
            <a:pathLst>
              <a:path extrusionOk="0" h="120000" w="120000">
                <a:moveTo>
                  <a:pt x="7495" y="19092"/>
                </a:moveTo>
                <a:lnTo>
                  <a:pt x="26300" y="0"/>
                </a:lnTo>
                <a:lnTo>
                  <a:pt x="119541" y="52153"/>
                </a:lnTo>
                <a:lnTo>
                  <a:pt x="120000" y="98186"/>
                </a:lnTo>
                <a:lnTo>
                  <a:pt x="97316" y="120000"/>
                </a:lnTo>
                <a:lnTo>
                  <a:pt x="0" y="65862"/>
                </a:lnTo>
                <a:lnTo>
                  <a:pt x="7495" y="1909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04800" sx="102000" rotWithShape="0" algn="ctr" sy="102000">
              <a:srgbClr val="000000">
                <a:alpha val="1568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8"/>
          <p:cNvSpPr txBox="1"/>
          <p:nvPr>
            <p:ph type="title"/>
          </p:nvPr>
        </p:nvSpPr>
        <p:spPr>
          <a:xfrm>
            <a:off x="495300" y="359485"/>
            <a:ext cx="6218538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" name="Google Shape;68;p8"/>
          <p:cNvSpPr txBox="1"/>
          <p:nvPr>
            <p:ph idx="1" type="body"/>
          </p:nvPr>
        </p:nvSpPr>
        <p:spPr>
          <a:xfrm>
            <a:off x="495301" y="911283"/>
            <a:ext cx="6218537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idx="11" type="ftr"/>
          </p:nvPr>
        </p:nvSpPr>
        <p:spPr>
          <a:xfrm>
            <a:off x="7205663" y="640899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11320463" y="640899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" name="Google Shape;7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93664" y="319238"/>
            <a:ext cx="957000" cy="34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losing Slide">
  <p:cSld name="1_Closing Slid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 rot="-5400000">
            <a:off x="5938369" y="609251"/>
            <a:ext cx="5391544" cy="715478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198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58220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p9"/>
          <p:cNvSpPr/>
          <p:nvPr/>
        </p:nvSpPr>
        <p:spPr>
          <a:xfrm>
            <a:off x="-32085" y="1510746"/>
            <a:ext cx="12228569" cy="537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4" y="107027"/>
                </a:lnTo>
                <a:lnTo>
                  <a:pt x="120000" y="120000"/>
                </a:lnTo>
                <a:lnTo>
                  <a:pt x="0" y="11963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9000">
                <a:schemeClr val="accent1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p9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9"/>
          <p:cNvSpPr txBox="1"/>
          <p:nvPr>
            <p:ph idx="1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" name="Google Shape;7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7113" y="6336665"/>
            <a:ext cx="957000" cy="34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Custom Layout">
  <p:cSld name="3_Custom Layou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86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0"/>
          <p:cNvSpPr/>
          <p:nvPr/>
        </p:nvSpPr>
        <p:spPr>
          <a:xfrm flipH="1" rot="7545941">
            <a:off x="4268955" y="-2072538"/>
            <a:ext cx="8923922" cy="10158098"/>
          </a:xfrm>
          <a:custGeom>
            <a:rect b="b" l="l" r="r" t="t"/>
            <a:pathLst>
              <a:path extrusionOk="0" h="120000" w="120000">
                <a:moveTo>
                  <a:pt x="0" y="54770"/>
                </a:moveTo>
                <a:lnTo>
                  <a:pt x="44965" y="0"/>
                </a:lnTo>
                <a:lnTo>
                  <a:pt x="120000" y="47643"/>
                </a:lnTo>
                <a:lnTo>
                  <a:pt x="60764" y="120000"/>
                </a:lnTo>
                <a:lnTo>
                  <a:pt x="0" y="5477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83;p10"/>
          <p:cNvSpPr txBox="1"/>
          <p:nvPr>
            <p:ph idx="11" type="ftr"/>
          </p:nvPr>
        </p:nvSpPr>
        <p:spPr>
          <a:xfrm>
            <a:off x="8905103" y="6407152"/>
            <a:ext cx="21786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0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" name="Google Shape;8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113" y="6336665"/>
            <a:ext cx="957000" cy="3467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0"/>
          <p:cNvSpPr txBox="1"/>
          <p:nvPr>
            <p:ph type="title"/>
          </p:nvPr>
        </p:nvSpPr>
        <p:spPr>
          <a:xfrm>
            <a:off x="6450641" y="384628"/>
            <a:ext cx="5479874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0"/>
          <p:cNvSpPr txBox="1"/>
          <p:nvPr>
            <p:ph idx="1" type="body"/>
          </p:nvPr>
        </p:nvSpPr>
        <p:spPr>
          <a:xfrm>
            <a:off x="6450643" y="928188"/>
            <a:ext cx="547971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hyperlink" Target="http://progress_bar_id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hyperlink" Target="http://progress_bar_id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progress_bar_id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hyperlink" Target="http://progress_bar_id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hyperlink" Target="http://progress_bar_id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hyperlink" Target="http://progress_bar_id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hyperlink" Target="http://progress_bar_id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hyperlink" Target="http://progress_bar_id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hyperlink" Target="http://progress_bar_id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hyperlink" Target="http://progress_bar_i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9" Type="http://schemas.openxmlformats.org/officeDocument/2006/relationships/hyperlink" Target="http://progress_bar_id" TargetMode="External"/><Relationship Id="rId5" Type="http://schemas.openxmlformats.org/officeDocument/2006/relationships/image" Target="../media/image48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hyperlink" Target="http://progress_bar_id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hyperlink" Target="http://progress_bar_id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hyperlink" Target="http://progress_bar_id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Relationship Id="rId8" Type="http://schemas.openxmlformats.org/officeDocument/2006/relationships/hyperlink" Target="http://progress_bar_id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hyperlink" Target="http://progress_bar_id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hyperlink" Target="http://progress_bar_id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hyperlink" Target="http://progress_bar_id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hyperlink" Target="http://progress_bar_id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Relationship Id="rId8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9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Relationship Id="rId7" Type="http://schemas.openxmlformats.org/officeDocument/2006/relationships/image" Target="../media/image35.png"/><Relationship Id="rId8" Type="http://schemas.openxmlformats.org/officeDocument/2006/relationships/image" Target="../media/image27.png"/><Relationship Id="rId11" Type="http://schemas.openxmlformats.org/officeDocument/2006/relationships/image" Target="../media/image36.png"/><Relationship Id="rId10" Type="http://schemas.openxmlformats.org/officeDocument/2006/relationships/image" Target="../media/image32.png"/><Relationship Id="rId12" Type="http://schemas.openxmlformats.org/officeDocument/2006/relationships/hyperlink" Target="http://progress_bar_id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progress_bar_id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hyperlink" Target="http://progress_bar_id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hyperlink" Target="http://progress_bar_id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hyperlink" Target="http://progress_bar_id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6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Relationship Id="rId8" Type="http://schemas.openxmlformats.org/officeDocument/2006/relationships/image" Target="../media/image30.png"/><Relationship Id="rId11" Type="http://schemas.openxmlformats.org/officeDocument/2006/relationships/image" Target="../media/image48.png"/><Relationship Id="rId10" Type="http://schemas.openxmlformats.org/officeDocument/2006/relationships/image" Target="../media/image32.png"/><Relationship Id="rId13" Type="http://schemas.openxmlformats.org/officeDocument/2006/relationships/image" Target="../media/image42.png"/><Relationship Id="rId12" Type="http://schemas.openxmlformats.org/officeDocument/2006/relationships/image" Target="../media/image34.png"/><Relationship Id="rId14" Type="http://schemas.openxmlformats.org/officeDocument/2006/relationships/hyperlink" Target="http://progress_bar_id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37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11" Type="http://schemas.openxmlformats.org/officeDocument/2006/relationships/hyperlink" Target="http://progress_bar_id" TargetMode="External"/><Relationship Id="rId10" Type="http://schemas.openxmlformats.org/officeDocument/2006/relationships/image" Target="../media/image41.png"/><Relationship Id="rId12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5" Type="http://schemas.openxmlformats.org/officeDocument/2006/relationships/image" Target="../media/image37.png"/><Relationship Id="rId6" Type="http://schemas.openxmlformats.org/officeDocument/2006/relationships/hyperlink" Target="http://progress_bar_id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hyperlink" Target="http://progress_bar_id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Relationship Id="rId4" Type="http://schemas.openxmlformats.org/officeDocument/2006/relationships/hyperlink" Target="http://progress_bar_id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6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Relationship Id="rId8" Type="http://schemas.openxmlformats.org/officeDocument/2006/relationships/image" Target="../media/image30.png"/><Relationship Id="rId11" Type="http://schemas.openxmlformats.org/officeDocument/2006/relationships/image" Target="../media/image44.png"/><Relationship Id="rId10" Type="http://schemas.openxmlformats.org/officeDocument/2006/relationships/image" Target="../media/image32.png"/><Relationship Id="rId13" Type="http://schemas.openxmlformats.org/officeDocument/2006/relationships/image" Target="../media/image48.png"/><Relationship Id="rId12" Type="http://schemas.openxmlformats.org/officeDocument/2006/relationships/image" Target="../media/image42.png"/><Relationship Id="rId15" Type="http://schemas.openxmlformats.org/officeDocument/2006/relationships/hyperlink" Target="http://progress_bar_id" TargetMode="External"/><Relationship Id="rId14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Relationship Id="rId4" Type="http://schemas.openxmlformats.org/officeDocument/2006/relationships/hyperlink" Target="http://progress_bar_id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progress_bar_id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Relationship Id="rId4" Type="http://schemas.openxmlformats.org/officeDocument/2006/relationships/hyperlink" Target="http://progress_bar_id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Relationship Id="rId4" Type="http://schemas.openxmlformats.org/officeDocument/2006/relationships/hyperlink" Target="http://progress_bar_id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6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Relationship Id="rId8" Type="http://schemas.openxmlformats.org/officeDocument/2006/relationships/image" Target="../media/image30.png"/><Relationship Id="rId11" Type="http://schemas.openxmlformats.org/officeDocument/2006/relationships/image" Target="../media/image44.png"/><Relationship Id="rId10" Type="http://schemas.openxmlformats.org/officeDocument/2006/relationships/image" Target="../media/image32.png"/><Relationship Id="rId13" Type="http://schemas.openxmlformats.org/officeDocument/2006/relationships/image" Target="../media/image48.png"/><Relationship Id="rId12" Type="http://schemas.openxmlformats.org/officeDocument/2006/relationships/image" Target="../media/image42.png"/><Relationship Id="rId15" Type="http://schemas.openxmlformats.org/officeDocument/2006/relationships/hyperlink" Target="http://progress_bar_id" TargetMode="External"/><Relationship Id="rId14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2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Relationship Id="rId8" Type="http://schemas.openxmlformats.org/officeDocument/2006/relationships/image" Target="../media/image44.png"/><Relationship Id="rId11" Type="http://schemas.openxmlformats.org/officeDocument/2006/relationships/image" Target="../media/image30.png"/><Relationship Id="rId10" Type="http://schemas.openxmlformats.org/officeDocument/2006/relationships/image" Target="../media/image36.png"/><Relationship Id="rId13" Type="http://schemas.openxmlformats.org/officeDocument/2006/relationships/image" Target="../media/image48.png"/><Relationship Id="rId12" Type="http://schemas.openxmlformats.org/officeDocument/2006/relationships/image" Target="../media/image42.png"/><Relationship Id="rId15" Type="http://schemas.openxmlformats.org/officeDocument/2006/relationships/image" Target="../media/image45.png"/><Relationship Id="rId14" Type="http://schemas.openxmlformats.org/officeDocument/2006/relationships/image" Target="../media/image37.png"/><Relationship Id="rId16" Type="http://schemas.openxmlformats.org/officeDocument/2006/relationships/hyperlink" Target="http://progress_bar_id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hyperlink" Target="http://progress_bar_id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Relationship Id="rId5" Type="http://schemas.openxmlformats.org/officeDocument/2006/relationships/hyperlink" Target="http://progress_bar_id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2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Relationship Id="rId8" Type="http://schemas.openxmlformats.org/officeDocument/2006/relationships/image" Target="../media/image44.png"/><Relationship Id="rId11" Type="http://schemas.openxmlformats.org/officeDocument/2006/relationships/image" Target="../media/image30.png"/><Relationship Id="rId10" Type="http://schemas.openxmlformats.org/officeDocument/2006/relationships/image" Target="../media/image36.png"/><Relationship Id="rId13" Type="http://schemas.openxmlformats.org/officeDocument/2006/relationships/image" Target="../media/image48.png"/><Relationship Id="rId12" Type="http://schemas.openxmlformats.org/officeDocument/2006/relationships/image" Target="../media/image42.png"/><Relationship Id="rId15" Type="http://schemas.openxmlformats.org/officeDocument/2006/relationships/image" Target="../media/image45.png"/><Relationship Id="rId14" Type="http://schemas.openxmlformats.org/officeDocument/2006/relationships/image" Target="../media/image37.png"/><Relationship Id="rId17" Type="http://schemas.openxmlformats.org/officeDocument/2006/relationships/hyperlink" Target="http://progress_bar_id" TargetMode="External"/><Relationship Id="rId16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hyperlink" Target="http://progress_bar_id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progress_bar_id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2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Relationship Id="rId8" Type="http://schemas.openxmlformats.org/officeDocument/2006/relationships/image" Target="../media/image44.png"/><Relationship Id="rId11" Type="http://schemas.openxmlformats.org/officeDocument/2006/relationships/image" Target="../media/image30.png"/><Relationship Id="rId10" Type="http://schemas.openxmlformats.org/officeDocument/2006/relationships/image" Target="../media/image36.png"/><Relationship Id="rId13" Type="http://schemas.openxmlformats.org/officeDocument/2006/relationships/image" Target="../media/image48.png"/><Relationship Id="rId12" Type="http://schemas.openxmlformats.org/officeDocument/2006/relationships/image" Target="../media/image42.png"/><Relationship Id="rId15" Type="http://schemas.openxmlformats.org/officeDocument/2006/relationships/image" Target="../media/image45.png"/><Relationship Id="rId14" Type="http://schemas.openxmlformats.org/officeDocument/2006/relationships/image" Target="../media/image37.png"/><Relationship Id="rId17" Type="http://schemas.openxmlformats.org/officeDocument/2006/relationships/image" Target="../media/image55.png"/><Relationship Id="rId16" Type="http://schemas.openxmlformats.org/officeDocument/2006/relationships/image" Target="../media/image47.png"/><Relationship Id="rId18" Type="http://schemas.openxmlformats.org/officeDocument/2006/relationships/hyperlink" Target="http://progress_bar_id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hyperlink" Target="http://progress_bar_id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Relationship Id="rId4" Type="http://schemas.openxmlformats.org/officeDocument/2006/relationships/image" Target="../media/image55.png"/><Relationship Id="rId5" Type="http://schemas.openxmlformats.org/officeDocument/2006/relationships/hyperlink" Target="http://progress_bar_id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Relationship Id="rId4" Type="http://schemas.openxmlformats.org/officeDocument/2006/relationships/image" Target="../media/image55.png"/><Relationship Id="rId5" Type="http://schemas.openxmlformats.org/officeDocument/2006/relationships/hyperlink" Target="https://github.com/kubernetes/kubernetes/tree/master/cluster/addons/dns" TargetMode="External"/><Relationship Id="rId6" Type="http://schemas.openxmlformats.org/officeDocument/2006/relationships/hyperlink" Target="http://progress_bar_id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0.png"/><Relationship Id="rId4" Type="http://schemas.openxmlformats.org/officeDocument/2006/relationships/hyperlink" Target="http://progress_bar_id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png"/><Relationship Id="rId4" Type="http://schemas.openxmlformats.org/officeDocument/2006/relationships/hyperlink" Target="http://progress_bar_id" TargetMode="External"/></Relationships>
</file>

<file path=ppt/slides/_rels/slide54.xml.rels><?xml version="1.0" encoding="UTF-8" standalone="yes"?><Relationships xmlns="http://schemas.openxmlformats.org/package/2006/relationships"><Relationship Id="rId20" Type="http://schemas.openxmlformats.org/officeDocument/2006/relationships/hyperlink" Target="http://progress_bar_id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2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Relationship Id="rId8" Type="http://schemas.openxmlformats.org/officeDocument/2006/relationships/image" Target="../media/image44.png"/><Relationship Id="rId11" Type="http://schemas.openxmlformats.org/officeDocument/2006/relationships/image" Target="../media/image30.png"/><Relationship Id="rId10" Type="http://schemas.openxmlformats.org/officeDocument/2006/relationships/image" Target="../media/image36.png"/><Relationship Id="rId13" Type="http://schemas.openxmlformats.org/officeDocument/2006/relationships/image" Target="../media/image48.png"/><Relationship Id="rId12" Type="http://schemas.openxmlformats.org/officeDocument/2006/relationships/image" Target="../media/image42.png"/><Relationship Id="rId15" Type="http://schemas.openxmlformats.org/officeDocument/2006/relationships/image" Target="../media/image45.png"/><Relationship Id="rId14" Type="http://schemas.openxmlformats.org/officeDocument/2006/relationships/image" Target="../media/image37.png"/><Relationship Id="rId17" Type="http://schemas.openxmlformats.org/officeDocument/2006/relationships/image" Target="../media/image55.png"/><Relationship Id="rId16" Type="http://schemas.openxmlformats.org/officeDocument/2006/relationships/image" Target="../media/image47.png"/><Relationship Id="rId19" Type="http://schemas.openxmlformats.org/officeDocument/2006/relationships/image" Target="../media/image54.png"/><Relationship Id="rId18" Type="http://schemas.openxmlformats.org/officeDocument/2006/relationships/image" Target="../media/image7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Relationship Id="rId9" Type="http://schemas.openxmlformats.org/officeDocument/2006/relationships/image" Target="../media/image42.png"/><Relationship Id="rId5" Type="http://schemas.openxmlformats.org/officeDocument/2006/relationships/image" Target="../media/image49.png"/><Relationship Id="rId6" Type="http://schemas.openxmlformats.org/officeDocument/2006/relationships/image" Target="../media/image56.png"/><Relationship Id="rId7" Type="http://schemas.openxmlformats.org/officeDocument/2006/relationships/image" Target="../media/image74.png"/><Relationship Id="rId8" Type="http://schemas.openxmlformats.org/officeDocument/2006/relationships/image" Target="../media/image54.png"/><Relationship Id="rId10" Type="http://schemas.openxmlformats.org/officeDocument/2006/relationships/hyperlink" Target="http://progress_bar_id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4.png"/><Relationship Id="rId4" Type="http://schemas.openxmlformats.org/officeDocument/2006/relationships/image" Target="../media/image54.png"/><Relationship Id="rId5" Type="http://schemas.openxmlformats.org/officeDocument/2006/relationships/image" Target="../media/image42.png"/><Relationship Id="rId6" Type="http://schemas.openxmlformats.org/officeDocument/2006/relationships/image" Target="../media/image53.png"/><Relationship Id="rId7" Type="http://schemas.openxmlformats.org/officeDocument/2006/relationships/hyperlink" Target="http://progress_bar_id" TargetMode="External"/></Relationships>
</file>

<file path=ppt/slides/_rels/slide57.xml.rels><?xml version="1.0" encoding="UTF-8" standalone="yes"?><Relationships xmlns="http://schemas.openxmlformats.org/package/2006/relationships"><Relationship Id="rId20" Type="http://schemas.openxmlformats.org/officeDocument/2006/relationships/image" Target="../media/image74.png"/><Relationship Id="rId21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32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Relationship Id="rId8" Type="http://schemas.openxmlformats.org/officeDocument/2006/relationships/image" Target="../media/image44.png"/><Relationship Id="rId11" Type="http://schemas.openxmlformats.org/officeDocument/2006/relationships/image" Target="../media/image30.png"/><Relationship Id="rId10" Type="http://schemas.openxmlformats.org/officeDocument/2006/relationships/image" Target="../media/image36.png"/><Relationship Id="rId13" Type="http://schemas.openxmlformats.org/officeDocument/2006/relationships/image" Target="../media/image48.png"/><Relationship Id="rId12" Type="http://schemas.openxmlformats.org/officeDocument/2006/relationships/image" Target="../media/image42.png"/><Relationship Id="rId15" Type="http://schemas.openxmlformats.org/officeDocument/2006/relationships/image" Target="../media/image45.png"/><Relationship Id="rId14" Type="http://schemas.openxmlformats.org/officeDocument/2006/relationships/image" Target="../media/image37.png"/><Relationship Id="rId17" Type="http://schemas.openxmlformats.org/officeDocument/2006/relationships/image" Target="../media/image55.png"/><Relationship Id="rId16" Type="http://schemas.openxmlformats.org/officeDocument/2006/relationships/image" Target="../media/image47.png"/><Relationship Id="rId19" Type="http://schemas.openxmlformats.org/officeDocument/2006/relationships/hyperlink" Target="http://progress_bar_id" TargetMode="External"/><Relationship Id="rId18" Type="http://schemas.openxmlformats.org/officeDocument/2006/relationships/image" Target="../media/image5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progress_bar_id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hyperlink" Target="http://progress_bar_id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8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8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hyperlink" Target="http://progress_bar_id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Relationship Id="rId5" Type="http://schemas.openxmlformats.org/officeDocument/2006/relationships/image" Target="../media/image48.png"/><Relationship Id="rId6" Type="http://schemas.openxmlformats.org/officeDocument/2006/relationships/image" Target="../media/image60.png"/><Relationship Id="rId7" Type="http://schemas.openxmlformats.org/officeDocument/2006/relationships/image" Target="../media/image6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bitnami-labs/k8s-training-resources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://localhost:8001/api/v1/namespaces/logging/services/kibana-logging/proxy" TargetMode="External"/><Relationship Id="rId4" Type="http://schemas.openxmlformats.org/officeDocument/2006/relationships/image" Target="../media/image6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1.png"/><Relationship Id="rId4" Type="http://schemas.openxmlformats.org/officeDocument/2006/relationships/image" Target="../media/image6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hyperlink" Target="http://progress_bar_id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thenewstack.io/classes-container-monitoring/" TargetMode="External"/><Relationship Id="rId4" Type="http://schemas.openxmlformats.org/officeDocument/2006/relationships/image" Target="../media/image7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prometheus.io/" TargetMode="External"/><Relationship Id="rId4" Type="http://schemas.openxmlformats.org/officeDocument/2006/relationships/hyperlink" Target="http://localhost:8001/api/v1/nodes/NODENAME/proxy/metrics" TargetMode="External"/><Relationship Id="rId5" Type="http://schemas.openxmlformats.org/officeDocument/2006/relationships/hyperlink" Target="http://localhost:8001/api/v1/nodes/NODENAME/proxy/metrics" TargetMode="External"/><Relationship Id="rId6" Type="http://schemas.openxmlformats.org/officeDocument/2006/relationships/hyperlink" Target="http://localhost:8001/api/v1/nodes/NODENAME/proxy/metrics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5.png"/><Relationship Id="rId4" Type="http://schemas.openxmlformats.org/officeDocument/2006/relationships/image" Target="../media/image62.png"/><Relationship Id="rId5" Type="http://schemas.openxmlformats.org/officeDocument/2006/relationships/image" Target="../media/image7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hyperlink" Target="http://progress_bar_id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://localhost:9090/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://localhost:3000/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447174" y="5290554"/>
            <a:ext cx="5479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-US"/>
              <a:t>Kubernetes Training</a:t>
            </a:r>
            <a:endParaRPr b="0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7" name="Google Shape;23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172" y="5976925"/>
            <a:ext cx="2503200" cy="6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2400" y="5184775"/>
            <a:ext cx="1251650" cy="82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 txBox="1"/>
          <p:nvPr>
            <p:ph type="title"/>
          </p:nvPr>
        </p:nvSpPr>
        <p:spPr>
          <a:xfrm>
            <a:off x="495300" y="317500"/>
            <a:ext cx="4027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etcd: Steps (I)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6" name="Google Shape;376;p37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p37"/>
          <p:cNvSpPr txBox="1"/>
          <p:nvPr/>
        </p:nvSpPr>
        <p:spPr>
          <a:xfrm>
            <a:off x="495300" y="977525"/>
            <a:ext cx="90525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Generate the following certificates using the cluster authority: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8" name="Google Shape;3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7550" y="317501"/>
            <a:ext cx="613229" cy="6131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7"/>
          <p:cNvSpPr txBox="1"/>
          <p:nvPr/>
        </p:nvSpPr>
        <p:spPr>
          <a:xfrm>
            <a:off x="495300" y="3720725"/>
            <a:ext cx="3894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Download etcd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37"/>
          <p:cNvSpPr txBox="1"/>
          <p:nvPr/>
        </p:nvSpPr>
        <p:spPr>
          <a:xfrm>
            <a:off x="495300" y="4794375"/>
            <a:ext cx="4757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Extract etcd tarball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1" name="Google Shape;381;p37"/>
          <p:cNvSpPr txBox="1"/>
          <p:nvPr/>
        </p:nvSpPr>
        <p:spPr>
          <a:xfrm>
            <a:off x="495300" y="2574375"/>
            <a:ext cx="83730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 certificate: Used by clients to connect to the etcd cluster</a:t>
            </a:r>
            <a:endParaRPr/>
          </a:p>
        </p:txBody>
      </p:sp>
      <p:sp>
        <p:nvSpPr>
          <p:cNvPr id="382" name="Google Shape;382;p37"/>
          <p:cNvSpPr txBox="1"/>
          <p:nvPr/>
        </p:nvSpPr>
        <p:spPr>
          <a:xfrm>
            <a:off x="495300" y="1342400"/>
            <a:ext cx="8123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Server certificate: Used to validate the etcd cluster </a:t>
            </a:r>
            <a:endParaRPr/>
          </a:p>
        </p:txBody>
      </p:sp>
      <p:sp>
        <p:nvSpPr>
          <p:cNvPr id="383" name="Google Shape;383;p37"/>
          <p:cNvSpPr txBox="1"/>
          <p:nvPr/>
        </p:nvSpPr>
        <p:spPr>
          <a:xfrm>
            <a:off x="1783075" y="2051801"/>
            <a:ext cx="610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NOTE: The certificate must contain the addresses used to access etcd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4" name="Google Shape;3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4300" y="976625"/>
            <a:ext cx="552361" cy="4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>
            <a:hlinkClick r:id="rId5"/>
          </p:cNvPr>
          <p:cNvSpPr/>
          <p:nvPr/>
        </p:nvSpPr>
        <p:spPr>
          <a:xfrm>
            <a:off x="0" y="6731000"/>
            <a:ext cx="55527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 txBox="1"/>
          <p:nvPr>
            <p:ph type="title"/>
          </p:nvPr>
        </p:nvSpPr>
        <p:spPr>
          <a:xfrm>
            <a:off x="495300" y="317500"/>
            <a:ext cx="4027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etcd: Steps (II)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1" name="Google Shape;391;p38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2" name="Google Shape;392;p38"/>
          <p:cNvSpPr txBox="1"/>
          <p:nvPr/>
        </p:nvSpPr>
        <p:spPr>
          <a:xfrm>
            <a:off x="495300" y="977525"/>
            <a:ext cx="90525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Launch etcd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3" name="Google Shape;3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7550" y="317501"/>
            <a:ext cx="613229" cy="61319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8"/>
          <p:cNvSpPr txBox="1"/>
          <p:nvPr/>
        </p:nvSpPr>
        <p:spPr>
          <a:xfrm>
            <a:off x="1714500" y="3949325"/>
            <a:ext cx="7260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395" name="Google Shape;395;p38"/>
          <p:cNvGraphicFramePr/>
          <p:nvPr/>
        </p:nvGraphicFramePr>
        <p:xfrm>
          <a:off x="495300" y="145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84792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etcd 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396" name="Google Shape;396;p38"/>
          <p:cNvSpPr txBox="1"/>
          <p:nvPr/>
        </p:nvSpPr>
        <p:spPr>
          <a:xfrm>
            <a:off x="492925" y="1861375"/>
            <a:ext cx="5624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--name etcd-cluster 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7" name="Google Shape;397;p38"/>
          <p:cNvSpPr txBox="1"/>
          <p:nvPr/>
        </p:nvSpPr>
        <p:spPr>
          <a:xfrm>
            <a:off x="527675" y="2393550"/>
            <a:ext cx="55710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--cert-file=/path/to/etcd.crt 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--key-file=/path/to/etcd.key </a:t>
            </a:r>
            <a:endParaRPr/>
          </a:p>
        </p:txBody>
      </p:sp>
      <p:sp>
        <p:nvSpPr>
          <p:cNvPr id="398" name="Google Shape;398;p38"/>
          <p:cNvSpPr txBox="1"/>
          <p:nvPr/>
        </p:nvSpPr>
        <p:spPr>
          <a:xfrm>
            <a:off x="495300" y="3340859"/>
            <a:ext cx="5162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--trusted-ca-file=/path/to/ca.crt 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--client-cert-auth 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38"/>
          <p:cNvSpPr txBox="1"/>
          <p:nvPr/>
        </p:nvSpPr>
        <p:spPr>
          <a:xfrm>
            <a:off x="533400" y="3886200"/>
            <a:ext cx="83748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--advertise-client-urls https://IP:2379,https://127.0.0.1:2379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--listen-client-urls https://IP:2379,https://127.0.0.1:2379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0" name="Google Shape;400;p38"/>
          <p:cNvSpPr txBox="1"/>
          <p:nvPr/>
        </p:nvSpPr>
        <p:spPr>
          <a:xfrm>
            <a:off x="527675" y="4898600"/>
            <a:ext cx="37035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--data-dir=/var/lib/etcd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Google Shape;401;p38"/>
          <p:cNvSpPr/>
          <p:nvPr/>
        </p:nvSpPr>
        <p:spPr>
          <a:xfrm>
            <a:off x="3531900" y="1858450"/>
            <a:ext cx="330300" cy="47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8"/>
          <p:cNvSpPr txBox="1"/>
          <p:nvPr/>
        </p:nvSpPr>
        <p:spPr>
          <a:xfrm>
            <a:off x="3917475" y="18584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Name of the cluster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p38"/>
          <p:cNvSpPr/>
          <p:nvPr/>
        </p:nvSpPr>
        <p:spPr>
          <a:xfrm>
            <a:off x="4751100" y="2544250"/>
            <a:ext cx="330300" cy="47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8"/>
          <p:cNvSpPr txBox="1"/>
          <p:nvPr/>
        </p:nvSpPr>
        <p:spPr>
          <a:xfrm>
            <a:off x="5136675" y="25442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Server certificate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38"/>
          <p:cNvSpPr/>
          <p:nvPr/>
        </p:nvSpPr>
        <p:spPr>
          <a:xfrm>
            <a:off x="5132100" y="3382450"/>
            <a:ext cx="330300" cy="47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8"/>
          <p:cNvSpPr txBox="1"/>
          <p:nvPr/>
        </p:nvSpPr>
        <p:spPr>
          <a:xfrm>
            <a:off x="5517675" y="33824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Client authentication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38"/>
          <p:cNvSpPr/>
          <p:nvPr/>
        </p:nvSpPr>
        <p:spPr>
          <a:xfrm>
            <a:off x="8789700" y="4220650"/>
            <a:ext cx="330300" cy="47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8"/>
          <p:cNvSpPr txBox="1"/>
          <p:nvPr/>
        </p:nvSpPr>
        <p:spPr>
          <a:xfrm>
            <a:off x="9175275" y="41444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Where it will listen to requests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38"/>
          <p:cNvSpPr/>
          <p:nvPr/>
        </p:nvSpPr>
        <p:spPr>
          <a:xfrm>
            <a:off x="3989100" y="5135050"/>
            <a:ext cx="330300" cy="47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8"/>
          <p:cNvSpPr txBox="1"/>
          <p:nvPr/>
        </p:nvSpPr>
        <p:spPr>
          <a:xfrm>
            <a:off x="4374675" y="51350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Data directory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1" name="Google Shape;411;p38">
            <a:hlinkClick r:id="rId4"/>
          </p:cNvPr>
          <p:cNvSpPr/>
          <p:nvPr/>
        </p:nvSpPr>
        <p:spPr>
          <a:xfrm>
            <a:off x="0" y="6731000"/>
            <a:ext cx="56736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"/>
          <p:cNvSpPr txBox="1"/>
          <p:nvPr>
            <p:ph type="title"/>
          </p:nvPr>
        </p:nvSpPr>
        <p:spPr>
          <a:xfrm>
            <a:off x="495300" y="317500"/>
            <a:ext cx="4027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WAIT! 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7" name="Google Shape;417;p39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8" name="Google Shape;418;p39"/>
          <p:cNvSpPr txBox="1"/>
          <p:nvPr/>
        </p:nvSpPr>
        <p:spPr>
          <a:xfrm>
            <a:off x="495300" y="1282325"/>
            <a:ext cx="90525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want etcd to start at boot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9" name="Google Shape;419;p39"/>
          <p:cNvSpPr txBox="1"/>
          <p:nvPr/>
        </p:nvSpPr>
        <p:spPr>
          <a:xfrm>
            <a:off x="495300" y="1891925"/>
            <a:ext cx="90525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want etcd to auto-restart if failures occur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0" name="Google Shape;420;p39"/>
          <p:cNvSpPr txBox="1"/>
          <p:nvPr/>
        </p:nvSpPr>
        <p:spPr>
          <a:xfrm>
            <a:off x="495300" y="2577725"/>
            <a:ext cx="90525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want to supervise and control the process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1" name="Google Shape;421;p39"/>
          <p:cNvSpPr txBox="1"/>
          <p:nvPr/>
        </p:nvSpPr>
        <p:spPr>
          <a:xfrm>
            <a:off x="495300" y="3263525"/>
            <a:ext cx="90525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want etcd logs to be accessible in the system journal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598425" y="4116775"/>
            <a:ext cx="49662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create a systemd service for etcd.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39"/>
          <p:cNvSpPr/>
          <p:nvPr/>
        </p:nvSpPr>
        <p:spPr>
          <a:xfrm>
            <a:off x="2533825" y="4116875"/>
            <a:ext cx="993900" cy="515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4" name="Google Shape;424;p39"/>
          <p:cNvCxnSpPr>
            <a:stCxn id="423" idx="4"/>
          </p:cNvCxnSpPr>
          <p:nvPr/>
        </p:nvCxnSpPr>
        <p:spPr>
          <a:xfrm flipH="1" rot="-5400000">
            <a:off x="3575875" y="4087175"/>
            <a:ext cx="704400" cy="1794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39"/>
          <p:cNvSpPr/>
          <p:nvPr/>
        </p:nvSpPr>
        <p:spPr>
          <a:xfrm>
            <a:off x="4825375" y="5035975"/>
            <a:ext cx="4566600" cy="68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 system used in major Linux distributions: Clear Linux, Ubuntu, RedHat, Fedora, CentOS… </a:t>
            </a:r>
            <a:endParaRPr/>
          </a:p>
        </p:txBody>
      </p:sp>
      <p:sp>
        <p:nvSpPr>
          <p:cNvPr id="426" name="Google Shape;426;p39">
            <a:hlinkClick r:id="rId3"/>
          </p:cNvPr>
          <p:cNvSpPr/>
          <p:nvPr/>
        </p:nvSpPr>
        <p:spPr>
          <a:xfrm>
            <a:off x="0" y="6731000"/>
            <a:ext cx="57942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 txBox="1"/>
          <p:nvPr>
            <p:ph type="title"/>
          </p:nvPr>
        </p:nvSpPr>
        <p:spPr>
          <a:xfrm>
            <a:off x="495300" y="12700"/>
            <a:ext cx="5250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etcd systemd service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2" name="Google Shape;432;p40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3" name="Google Shape;4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7550" y="317501"/>
            <a:ext cx="613229" cy="613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4" name="Google Shape;434;p40"/>
          <p:cNvGraphicFramePr/>
          <p:nvPr/>
        </p:nvGraphicFramePr>
        <p:xfrm>
          <a:off x="388925" y="61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88782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435" name="Google Shape;435;p40"/>
          <p:cNvSpPr/>
          <p:nvPr/>
        </p:nvSpPr>
        <p:spPr>
          <a:xfrm>
            <a:off x="5741700" y="1020250"/>
            <a:ext cx="330300" cy="47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0"/>
          <p:cNvSpPr txBox="1"/>
          <p:nvPr/>
        </p:nvSpPr>
        <p:spPr>
          <a:xfrm>
            <a:off x="6127275" y="1020250"/>
            <a:ext cx="4416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Information about the service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7" name="Google Shape;437;p40"/>
          <p:cNvSpPr/>
          <p:nvPr/>
        </p:nvSpPr>
        <p:spPr>
          <a:xfrm>
            <a:off x="8993125" y="1626275"/>
            <a:ext cx="330300" cy="35328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0"/>
          <p:cNvSpPr txBox="1"/>
          <p:nvPr/>
        </p:nvSpPr>
        <p:spPr>
          <a:xfrm>
            <a:off x="9582025" y="3107825"/>
            <a:ext cx="2530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Command to execute 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and restart policies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9" name="Google Shape;439;p40"/>
          <p:cNvSpPr/>
          <p:nvPr/>
        </p:nvSpPr>
        <p:spPr>
          <a:xfrm>
            <a:off x="5278450" y="5390250"/>
            <a:ext cx="330300" cy="613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0"/>
          <p:cNvSpPr txBox="1"/>
          <p:nvPr/>
        </p:nvSpPr>
        <p:spPr>
          <a:xfrm>
            <a:off x="5924425" y="5393825"/>
            <a:ext cx="25302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When to execute. Dependencies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Google Shape;441;p40"/>
          <p:cNvSpPr txBox="1"/>
          <p:nvPr/>
        </p:nvSpPr>
        <p:spPr>
          <a:xfrm>
            <a:off x="419100" y="614400"/>
            <a:ext cx="5250000" cy="10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[Unit]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Description=etcd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Documentation=https://github.com/coreos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2" name="Google Shape;442;p40"/>
          <p:cNvSpPr txBox="1"/>
          <p:nvPr/>
        </p:nvSpPr>
        <p:spPr>
          <a:xfrm>
            <a:off x="363325" y="2006675"/>
            <a:ext cx="8755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[Service]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ExecStart=/usr/local/bin/etcd \\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--name etcd-cluster \\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--cert-file=/path/to/etcd.crt \\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--key-file=/path/to/etcd.key \\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--trusted-ca-file=/path/to/ca.crt \\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--client-cert-auth \\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--advertise-client-urls https://IP:2379,https://127.0.0.1:2379 \\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--listen-client-urls https://IP:2379,https://127.0.0.1:2379 \\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--data-dir=/var/lib/etcd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Restart=on-failure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RestartSec=5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3" name="Google Shape;443;p40"/>
          <p:cNvSpPr txBox="1"/>
          <p:nvPr/>
        </p:nvSpPr>
        <p:spPr>
          <a:xfrm>
            <a:off x="304800" y="5241425"/>
            <a:ext cx="37371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[Install]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WantedBy=multi-user.target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4" name="Google Shape;444;p40">
            <a:hlinkClick r:id="rId4"/>
          </p:cNvPr>
          <p:cNvSpPr/>
          <p:nvPr/>
        </p:nvSpPr>
        <p:spPr>
          <a:xfrm>
            <a:off x="0" y="6731000"/>
            <a:ext cx="59148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1"/>
          <p:cNvSpPr txBox="1"/>
          <p:nvPr>
            <p:ph type="title"/>
          </p:nvPr>
        </p:nvSpPr>
        <p:spPr>
          <a:xfrm>
            <a:off x="495300" y="12700"/>
            <a:ext cx="5250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Basic systemctl usage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0" name="Google Shape;450;p41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1" name="Google Shape;4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7550" y="317501"/>
            <a:ext cx="613229" cy="61319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1"/>
          <p:cNvSpPr txBox="1"/>
          <p:nvPr/>
        </p:nvSpPr>
        <p:spPr>
          <a:xfrm>
            <a:off x="495300" y="676900"/>
            <a:ext cx="90525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store our services in this folder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3" name="Google Shape;453;p41"/>
          <p:cNvSpPr txBox="1"/>
          <p:nvPr/>
        </p:nvSpPr>
        <p:spPr>
          <a:xfrm>
            <a:off x="715600" y="1192300"/>
            <a:ext cx="64995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/etc/systemd/system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4" name="Google Shape;454;p41"/>
          <p:cNvSpPr txBox="1"/>
          <p:nvPr/>
        </p:nvSpPr>
        <p:spPr>
          <a:xfrm>
            <a:off x="495300" y="1819900"/>
            <a:ext cx="90525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service start at boot: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5" name="Google Shape;455;p41"/>
          <p:cNvSpPr txBox="1"/>
          <p:nvPr/>
        </p:nvSpPr>
        <p:spPr>
          <a:xfrm>
            <a:off x="715600" y="2335300"/>
            <a:ext cx="8937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systemctl enable servicename.service  # the .service part is optional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6" name="Google Shape;456;p41"/>
          <p:cNvSpPr txBox="1"/>
          <p:nvPr/>
        </p:nvSpPr>
        <p:spPr>
          <a:xfrm>
            <a:off x="495300" y="2886700"/>
            <a:ext cx="90525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 service: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7" name="Google Shape;457;p41"/>
          <p:cNvSpPr txBox="1"/>
          <p:nvPr/>
        </p:nvSpPr>
        <p:spPr>
          <a:xfrm>
            <a:off x="715600" y="3402100"/>
            <a:ext cx="8937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systemctl start servicename.service  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8" name="Google Shape;458;p41"/>
          <p:cNvSpPr txBox="1"/>
          <p:nvPr/>
        </p:nvSpPr>
        <p:spPr>
          <a:xfrm>
            <a:off x="495300" y="3953500"/>
            <a:ext cx="25332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Check status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9" name="Google Shape;459;p41"/>
          <p:cNvSpPr txBox="1"/>
          <p:nvPr/>
        </p:nvSpPr>
        <p:spPr>
          <a:xfrm>
            <a:off x="715600" y="4468900"/>
            <a:ext cx="8937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systemctl status servicename.service  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0" name="Google Shape;460;p41"/>
          <p:cNvSpPr txBox="1"/>
          <p:nvPr/>
        </p:nvSpPr>
        <p:spPr>
          <a:xfrm>
            <a:off x="5745300" y="4036650"/>
            <a:ext cx="90525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Check Logs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1" name="Google Shape;461;p41"/>
          <p:cNvSpPr txBox="1"/>
          <p:nvPr/>
        </p:nvSpPr>
        <p:spPr>
          <a:xfrm>
            <a:off x="5965600" y="4552050"/>
            <a:ext cx="8937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journalctl -u servicename.service  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2" name="Google Shape;462;p41"/>
          <p:cNvSpPr txBox="1"/>
          <p:nvPr/>
        </p:nvSpPr>
        <p:spPr>
          <a:xfrm>
            <a:off x="495300" y="5020300"/>
            <a:ext cx="67197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changing a service file, execute this command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3" name="Google Shape;463;p41"/>
          <p:cNvSpPr txBox="1"/>
          <p:nvPr/>
        </p:nvSpPr>
        <p:spPr>
          <a:xfrm>
            <a:off x="715600" y="5535700"/>
            <a:ext cx="8937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systemctl daemon-reload  </a:t>
            </a:r>
            <a:endParaRPr sz="18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4" name="Google Shape;464;p41">
            <a:hlinkClick r:id="rId4"/>
          </p:cNvPr>
          <p:cNvSpPr/>
          <p:nvPr/>
        </p:nvSpPr>
        <p:spPr>
          <a:xfrm>
            <a:off x="0" y="6731000"/>
            <a:ext cx="60357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2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Contuining with the Control Plane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Google Shape;470;p42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1" name="Google Shape;471;p42"/>
          <p:cNvSpPr txBox="1"/>
          <p:nvPr>
            <p:ph idx="2" type="body"/>
          </p:nvPr>
        </p:nvSpPr>
        <p:spPr>
          <a:xfrm>
            <a:off x="495300" y="784850"/>
            <a:ext cx="70239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Kubernetes needs a server to handle API requests</a:t>
            </a:r>
            <a:endParaRPr/>
          </a:p>
        </p:txBody>
      </p:sp>
      <p:sp>
        <p:nvSpPr>
          <p:cNvPr id="472" name="Google Shape;472;p42"/>
          <p:cNvSpPr/>
          <p:nvPr/>
        </p:nvSpPr>
        <p:spPr>
          <a:xfrm>
            <a:off x="17093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2"/>
          <p:cNvSpPr/>
          <p:nvPr/>
        </p:nvSpPr>
        <p:spPr>
          <a:xfrm>
            <a:off x="5557625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2"/>
          <p:cNvSpPr/>
          <p:nvPr/>
        </p:nvSpPr>
        <p:spPr>
          <a:xfrm>
            <a:off x="95857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2"/>
          <p:cNvSpPr/>
          <p:nvPr/>
        </p:nvSpPr>
        <p:spPr>
          <a:xfrm>
            <a:off x="7359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2"/>
          <p:cNvSpPr/>
          <p:nvPr/>
        </p:nvSpPr>
        <p:spPr>
          <a:xfrm>
            <a:off x="46221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2"/>
          <p:cNvSpPr/>
          <p:nvPr/>
        </p:nvSpPr>
        <p:spPr>
          <a:xfrm>
            <a:off x="85845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2"/>
          <p:cNvSpPr txBox="1"/>
          <p:nvPr/>
        </p:nvSpPr>
        <p:spPr>
          <a:xfrm>
            <a:off x="1047250" y="2141750"/>
            <a:ext cx="15276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2"/>
          <p:cNvSpPr/>
          <p:nvPr/>
        </p:nvSpPr>
        <p:spPr>
          <a:xfrm>
            <a:off x="1032175" y="27103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etcd</a:t>
            </a:r>
            <a:endParaRPr/>
          </a:p>
        </p:txBody>
      </p:sp>
      <p:sp>
        <p:nvSpPr>
          <p:cNvPr id="480" name="Google Shape;480;p42"/>
          <p:cNvSpPr/>
          <p:nvPr/>
        </p:nvSpPr>
        <p:spPr>
          <a:xfrm>
            <a:off x="1047250" y="2100700"/>
            <a:ext cx="1845600" cy="4794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authority</a:t>
            </a:r>
            <a:endParaRPr/>
          </a:p>
        </p:txBody>
      </p:sp>
      <p:pic>
        <p:nvPicPr>
          <p:cNvPr id="481" name="Google Shape;4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500" y="2107400"/>
            <a:ext cx="552361" cy="4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525" y="2727709"/>
            <a:ext cx="330300" cy="330282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2"/>
          <p:cNvSpPr txBox="1"/>
          <p:nvPr/>
        </p:nvSpPr>
        <p:spPr>
          <a:xfrm>
            <a:off x="1550525" y="5637600"/>
            <a:ext cx="10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Controller</a:t>
            </a:r>
            <a:endParaRPr b="1"/>
          </a:p>
        </p:txBody>
      </p:sp>
      <p:sp>
        <p:nvSpPr>
          <p:cNvPr id="484" name="Google Shape;484;p42"/>
          <p:cNvSpPr txBox="1"/>
          <p:nvPr/>
        </p:nvSpPr>
        <p:spPr>
          <a:xfrm>
            <a:off x="5462275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Worker1</a:t>
            </a:r>
            <a:endParaRPr b="1"/>
          </a:p>
        </p:txBody>
      </p:sp>
      <p:sp>
        <p:nvSpPr>
          <p:cNvPr id="485" name="Google Shape;485;p42"/>
          <p:cNvSpPr txBox="1"/>
          <p:nvPr/>
        </p:nvSpPr>
        <p:spPr>
          <a:xfrm>
            <a:off x="9509500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Worker2</a:t>
            </a:r>
            <a:endParaRPr b="1"/>
          </a:p>
        </p:txBody>
      </p:sp>
      <p:pic>
        <p:nvPicPr>
          <p:cNvPr id="486" name="Google Shape;48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5277" y="648950"/>
            <a:ext cx="2981699" cy="99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87" name="Google Shape;487;p42"/>
          <p:cNvSpPr txBox="1"/>
          <p:nvPr/>
        </p:nvSpPr>
        <p:spPr>
          <a:xfrm>
            <a:off x="8669075" y="328750"/>
            <a:ext cx="26586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(Flashback from session 1)</a:t>
            </a:r>
            <a:endParaRPr/>
          </a:p>
        </p:txBody>
      </p:sp>
      <p:sp>
        <p:nvSpPr>
          <p:cNvPr id="488" name="Google Shape;488;p42"/>
          <p:cNvSpPr/>
          <p:nvPr/>
        </p:nvSpPr>
        <p:spPr>
          <a:xfrm>
            <a:off x="1032175" y="31675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kube-apiserver</a:t>
            </a:r>
            <a:endParaRPr/>
          </a:p>
        </p:txBody>
      </p:sp>
      <p:cxnSp>
        <p:nvCxnSpPr>
          <p:cNvPr id="489" name="Google Shape;489;p42"/>
          <p:cNvCxnSpPr>
            <a:stCxn id="488" idx="1"/>
            <a:endCxn id="479" idx="1"/>
          </p:cNvCxnSpPr>
          <p:nvPr/>
        </p:nvCxnSpPr>
        <p:spPr>
          <a:xfrm flipH="1" rot="10800000">
            <a:off x="1032175" y="2892850"/>
            <a:ext cx="600" cy="457200"/>
          </a:xfrm>
          <a:prstGeom prst="bentConnector3">
            <a:avLst>
              <a:gd fmla="val -33341667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0" name="Google Shape;49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1525" y="3187250"/>
            <a:ext cx="330300" cy="3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2"/>
          <p:cNvSpPr txBox="1"/>
          <p:nvPr/>
        </p:nvSpPr>
        <p:spPr>
          <a:xfrm>
            <a:off x="155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(172.31.16.2)</a:t>
            </a:r>
            <a:endParaRPr sz="1200"/>
          </a:p>
        </p:txBody>
      </p:sp>
      <p:sp>
        <p:nvSpPr>
          <p:cNvPr id="492" name="Google Shape;492;p42"/>
          <p:cNvSpPr txBox="1"/>
          <p:nvPr/>
        </p:nvSpPr>
        <p:spPr>
          <a:xfrm>
            <a:off x="536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(172.31.16.3)</a:t>
            </a:r>
            <a:endParaRPr sz="1200"/>
          </a:p>
        </p:txBody>
      </p:sp>
      <p:sp>
        <p:nvSpPr>
          <p:cNvPr id="493" name="Google Shape;493;p42"/>
          <p:cNvSpPr txBox="1"/>
          <p:nvPr/>
        </p:nvSpPr>
        <p:spPr>
          <a:xfrm>
            <a:off x="9399125" y="58503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(172.31.16.4)</a:t>
            </a:r>
            <a:endParaRPr sz="1200"/>
          </a:p>
        </p:txBody>
      </p:sp>
      <p:sp>
        <p:nvSpPr>
          <p:cNvPr id="494" name="Google Shape;494;p42"/>
          <p:cNvSpPr txBox="1"/>
          <p:nvPr/>
        </p:nvSpPr>
        <p:spPr>
          <a:xfrm>
            <a:off x="16862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495" name="Google Shape;495;p42"/>
          <p:cNvSpPr txBox="1"/>
          <p:nvPr/>
        </p:nvSpPr>
        <p:spPr>
          <a:xfrm>
            <a:off x="54962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496" name="Google Shape;496;p42"/>
          <p:cNvSpPr txBox="1"/>
          <p:nvPr/>
        </p:nvSpPr>
        <p:spPr>
          <a:xfrm>
            <a:off x="95348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497" name="Google Shape;497;p42">
            <a:hlinkClick r:id="rId7"/>
          </p:cNvPr>
          <p:cNvSpPr/>
          <p:nvPr/>
        </p:nvSpPr>
        <p:spPr>
          <a:xfrm>
            <a:off x="0" y="6731000"/>
            <a:ext cx="61563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3"/>
          <p:cNvSpPr txBox="1"/>
          <p:nvPr>
            <p:ph type="title"/>
          </p:nvPr>
        </p:nvSpPr>
        <p:spPr>
          <a:xfrm>
            <a:off x="495300" y="317500"/>
            <a:ext cx="4027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kube-apiserver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3" name="Google Shape;503;p43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4" name="Google Shape;504;p43"/>
          <p:cNvSpPr txBox="1"/>
          <p:nvPr/>
        </p:nvSpPr>
        <p:spPr>
          <a:xfrm>
            <a:off x="495300" y="1434725"/>
            <a:ext cx="10097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Exposes the Kubernetes API. It is the front-end for the Kubernetes control plane.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p43"/>
          <p:cNvSpPr txBox="1"/>
          <p:nvPr/>
        </p:nvSpPr>
        <p:spPr>
          <a:xfrm>
            <a:off x="495300" y="2425325"/>
            <a:ext cx="10028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Uses etcd to store the cluster status. It’s the only component that accesses the data store.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6" name="Google Shape;506;p43"/>
          <p:cNvSpPr txBox="1"/>
          <p:nvPr/>
        </p:nvSpPr>
        <p:spPr>
          <a:xfrm>
            <a:off x="495300" y="3339725"/>
            <a:ext cx="10097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rest of the components of the cluster will query kube-apiserver to obtain information.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7" name="Google Shape;5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8000" y="317500"/>
            <a:ext cx="660025" cy="6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3"/>
          <p:cNvSpPr txBox="1"/>
          <p:nvPr/>
        </p:nvSpPr>
        <p:spPr>
          <a:xfrm>
            <a:off x="495300" y="5244725"/>
            <a:ext cx="10097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Supports High Availability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9" name="Google Shape;509;p43"/>
          <p:cNvSpPr txBox="1"/>
          <p:nvPr/>
        </p:nvSpPr>
        <p:spPr>
          <a:xfrm>
            <a:off x="495300" y="4330325"/>
            <a:ext cx="10097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Performs cluster operations like assigning Service IPs, NodePort assignations or RBAC management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0" name="Google Shape;510;p43">
            <a:hlinkClick r:id="rId4"/>
          </p:cNvPr>
          <p:cNvSpPr/>
          <p:nvPr/>
        </p:nvSpPr>
        <p:spPr>
          <a:xfrm>
            <a:off x="0" y="6731000"/>
            <a:ext cx="62772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4"/>
          <p:cNvSpPr txBox="1"/>
          <p:nvPr>
            <p:ph type="title"/>
          </p:nvPr>
        </p:nvSpPr>
        <p:spPr>
          <a:xfrm>
            <a:off x="495300" y="317500"/>
            <a:ext cx="5320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kube-apiserver: steps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6" name="Google Shape;516;p44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7" name="Google Shape;5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8000" y="317500"/>
            <a:ext cx="660025" cy="6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4"/>
          <p:cNvSpPr txBox="1"/>
          <p:nvPr/>
        </p:nvSpPr>
        <p:spPr>
          <a:xfrm>
            <a:off x="495300" y="977525"/>
            <a:ext cx="10442100" cy="16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Generate the following certificates using the cluster authority: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Server certificate: Used to validate the API server. </a:t>
            </a:r>
            <a:b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9" name="Google Shape;519;p44"/>
          <p:cNvSpPr txBox="1"/>
          <p:nvPr/>
        </p:nvSpPr>
        <p:spPr>
          <a:xfrm>
            <a:off x="571500" y="3339725"/>
            <a:ext cx="104421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Download and install kube-apiserver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0" name="Google Shape;520;p44"/>
          <p:cNvSpPr txBox="1"/>
          <p:nvPr/>
        </p:nvSpPr>
        <p:spPr>
          <a:xfrm>
            <a:off x="495300" y="4787525"/>
            <a:ext cx="104421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kube-apiserver systemd service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1" name="Google Shape;521;p44"/>
          <p:cNvSpPr txBox="1"/>
          <p:nvPr/>
        </p:nvSpPr>
        <p:spPr>
          <a:xfrm>
            <a:off x="1783075" y="2051800"/>
            <a:ext cx="710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NOTE: The certificate must contain the addresses used to access kube-apiserver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2" name="Google Shape;522;p44">
            <a:hlinkClick r:id="rId4"/>
          </p:cNvPr>
          <p:cNvSpPr/>
          <p:nvPr/>
        </p:nvSpPr>
        <p:spPr>
          <a:xfrm>
            <a:off x="0" y="6731000"/>
            <a:ext cx="63978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5"/>
          <p:cNvSpPr txBox="1"/>
          <p:nvPr>
            <p:ph type="title"/>
          </p:nvPr>
        </p:nvSpPr>
        <p:spPr>
          <a:xfrm>
            <a:off x="495300" y="317500"/>
            <a:ext cx="690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kube-apiserver command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8" name="Google Shape;528;p45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9" name="Google Shape;5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8000" y="317500"/>
            <a:ext cx="660025" cy="660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0" name="Google Shape;530;p45"/>
          <p:cNvGraphicFramePr/>
          <p:nvPr/>
        </p:nvGraphicFramePr>
        <p:xfrm>
          <a:off x="375675" y="125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9060875"/>
              </a:tblGrid>
              <a:tr h="4235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kube-apiserver </a:t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531" name="Google Shape;531;p45"/>
          <p:cNvSpPr txBox="1"/>
          <p:nvPr/>
        </p:nvSpPr>
        <p:spPr>
          <a:xfrm>
            <a:off x="375675" y="1652200"/>
            <a:ext cx="6993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--tls-cert-file=${KUBE_APISERVER_CERT_PATH}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--tls-private-key-file=${KUBE_APISERVER_KEY_PATH}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2" name="Google Shape;532;p45"/>
          <p:cNvSpPr txBox="1"/>
          <p:nvPr/>
        </p:nvSpPr>
        <p:spPr>
          <a:xfrm>
            <a:off x="381000" y="2341600"/>
            <a:ext cx="73959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--client-ca-file=${KUBERNETES_CA_CERT_PATH}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3" name="Google Shape;533;p45"/>
          <p:cNvSpPr txBox="1"/>
          <p:nvPr/>
        </p:nvSpPr>
        <p:spPr>
          <a:xfrm>
            <a:off x="381000" y="2842563"/>
            <a:ext cx="79905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--etcd-cafile=${KUBERNETES_CA_CERT_PATH}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--etcd-certfile=${ETCD_CLIENT_CERT_PATH}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--etcd-keyfile=${ETCD_CLIENT_KEY_PATH}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--etcd-servers=https://${CONTROLLER_PRIVATE_IP}:2379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4" name="Google Shape;534;p45"/>
          <p:cNvSpPr txBox="1"/>
          <p:nvPr/>
        </p:nvSpPr>
        <p:spPr>
          <a:xfrm>
            <a:off x="391275" y="4137975"/>
            <a:ext cx="73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--service-cluster-ip-range=${SERVICE_CLUSTERIP_NET}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5" name="Google Shape;535;p45"/>
          <p:cNvSpPr txBox="1"/>
          <p:nvPr/>
        </p:nvSpPr>
        <p:spPr>
          <a:xfrm>
            <a:off x="381000" y="4572000"/>
            <a:ext cx="7631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--authorization-mode=RBAC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6" name="Google Shape;536;p45"/>
          <p:cNvSpPr txBox="1"/>
          <p:nvPr/>
        </p:nvSpPr>
        <p:spPr>
          <a:xfrm>
            <a:off x="381000" y="4953000"/>
            <a:ext cx="3000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--v=2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7" name="Google Shape;537;p45"/>
          <p:cNvSpPr/>
          <p:nvPr/>
        </p:nvSpPr>
        <p:spPr>
          <a:xfrm>
            <a:off x="6351300" y="1706050"/>
            <a:ext cx="330300" cy="47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5"/>
          <p:cNvSpPr txBox="1"/>
          <p:nvPr/>
        </p:nvSpPr>
        <p:spPr>
          <a:xfrm>
            <a:off x="6736875" y="17060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Server certificate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9" name="Google Shape;539;p45"/>
          <p:cNvSpPr/>
          <p:nvPr/>
        </p:nvSpPr>
        <p:spPr>
          <a:xfrm>
            <a:off x="6351300" y="2315650"/>
            <a:ext cx="330300" cy="47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5"/>
          <p:cNvSpPr txBox="1"/>
          <p:nvPr/>
        </p:nvSpPr>
        <p:spPr>
          <a:xfrm>
            <a:off x="6736875" y="23156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Client authentication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1" name="Google Shape;541;p45"/>
          <p:cNvSpPr/>
          <p:nvPr/>
        </p:nvSpPr>
        <p:spPr>
          <a:xfrm>
            <a:off x="6732300" y="2849050"/>
            <a:ext cx="330300" cy="1196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5"/>
          <p:cNvSpPr txBox="1"/>
          <p:nvPr/>
        </p:nvSpPr>
        <p:spPr>
          <a:xfrm>
            <a:off x="7194075" y="32300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Connection with etcd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3" name="Google Shape;543;p45"/>
          <p:cNvSpPr/>
          <p:nvPr/>
        </p:nvSpPr>
        <p:spPr>
          <a:xfrm>
            <a:off x="6656100" y="4144450"/>
            <a:ext cx="330300" cy="365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5"/>
          <p:cNvSpPr txBox="1"/>
          <p:nvPr/>
        </p:nvSpPr>
        <p:spPr>
          <a:xfrm>
            <a:off x="7041675" y="40682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Service IP Range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5" name="Google Shape;545;p45"/>
          <p:cNvSpPr/>
          <p:nvPr/>
        </p:nvSpPr>
        <p:spPr>
          <a:xfrm>
            <a:off x="3608100" y="4601650"/>
            <a:ext cx="330300" cy="365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5"/>
          <p:cNvSpPr txBox="1"/>
          <p:nvPr/>
        </p:nvSpPr>
        <p:spPr>
          <a:xfrm>
            <a:off x="3993675" y="45254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Enable RBAC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7" name="Google Shape;547;p45"/>
          <p:cNvSpPr/>
          <p:nvPr/>
        </p:nvSpPr>
        <p:spPr>
          <a:xfrm>
            <a:off x="1474500" y="4982650"/>
            <a:ext cx="330300" cy="365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5"/>
          <p:cNvSpPr txBox="1"/>
          <p:nvPr/>
        </p:nvSpPr>
        <p:spPr>
          <a:xfrm>
            <a:off x="1860075" y="49064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Verbose level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9" name="Google Shape;549;p45">
            <a:hlinkClick r:id="rId4"/>
          </p:cNvPr>
          <p:cNvSpPr/>
          <p:nvPr/>
        </p:nvSpPr>
        <p:spPr>
          <a:xfrm>
            <a:off x="0" y="6731000"/>
            <a:ext cx="6518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6"/>
          <p:cNvSpPr txBox="1"/>
          <p:nvPr>
            <p:ph type="title"/>
          </p:nvPr>
        </p:nvSpPr>
        <p:spPr>
          <a:xfrm>
            <a:off x="495300" y="317500"/>
            <a:ext cx="6631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Contuining with the Control Plane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5" name="Google Shape;555;p46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6" name="Google Shape;556;p46"/>
          <p:cNvSpPr txBox="1"/>
          <p:nvPr>
            <p:ph idx="2" type="body"/>
          </p:nvPr>
        </p:nvSpPr>
        <p:spPr>
          <a:xfrm>
            <a:off x="495300" y="784850"/>
            <a:ext cx="106233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Kubernetes needs to control the expected status of the cluster</a:t>
            </a:r>
            <a:endParaRPr/>
          </a:p>
        </p:txBody>
      </p:sp>
      <p:sp>
        <p:nvSpPr>
          <p:cNvPr id="557" name="Google Shape;557;p46"/>
          <p:cNvSpPr/>
          <p:nvPr/>
        </p:nvSpPr>
        <p:spPr>
          <a:xfrm>
            <a:off x="17093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6"/>
          <p:cNvSpPr/>
          <p:nvPr/>
        </p:nvSpPr>
        <p:spPr>
          <a:xfrm>
            <a:off x="5557625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6"/>
          <p:cNvSpPr/>
          <p:nvPr/>
        </p:nvSpPr>
        <p:spPr>
          <a:xfrm>
            <a:off x="95857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6"/>
          <p:cNvSpPr/>
          <p:nvPr/>
        </p:nvSpPr>
        <p:spPr>
          <a:xfrm>
            <a:off x="7359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6"/>
          <p:cNvSpPr/>
          <p:nvPr/>
        </p:nvSpPr>
        <p:spPr>
          <a:xfrm>
            <a:off x="46221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6"/>
          <p:cNvSpPr/>
          <p:nvPr/>
        </p:nvSpPr>
        <p:spPr>
          <a:xfrm>
            <a:off x="85845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6"/>
          <p:cNvSpPr txBox="1"/>
          <p:nvPr/>
        </p:nvSpPr>
        <p:spPr>
          <a:xfrm>
            <a:off x="1047250" y="2141750"/>
            <a:ext cx="15276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6"/>
          <p:cNvSpPr/>
          <p:nvPr/>
        </p:nvSpPr>
        <p:spPr>
          <a:xfrm>
            <a:off x="1032175" y="27103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etcd</a:t>
            </a:r>
            <a:endParaRPr/>
          </a:p>
        </p:txBody>
      </p:sp>
      <p:sp>
        <p:nvSpPr>
          <p:cNvPr id="565" name="Google Shape;565;p46"/>
          <p:cNvSpPr/>
          <p:nvPr/>
        </p:nvSpPr>
        <p:spPr>
          <a:xfrm>
            <a:off x="1047250" y="2100700"/>
            <a:ext cx="1845600" cy="4794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authority</a:t>
            </a:r>
            <a:endParaRPr/>
          </a:p>
        </p:txBody>
      </p:sp>
      <p:pic>
        <p:nvPicPr>
          <p:cNvPr id="566" name="Google Shape;5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500" y="2107400"/>
            <a:ext cx="552361" cy="4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525" y="2727709"/>
            <a:ext cx="330300" cy="330282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6"/>
          <p:cNvSpPr txBox="1"/>
          <p:nvPr/>
        </p:nvSpPr>
        <p:spPr>
          <a:xfrm>
            <a:off x="1550525" y="5637600"/>
            <a:ext cx="10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Controller</a:t>
            </a:r>
            <a:endParaRPr b="1"/>
          </a:p>
        </p:txBody>
      </p:sp>
      <p:sp>
        <p:nvSpPr>
          <p:cNvPr id="569" name="Google Shape;569;p46"/>
          <p:cNvSpPr txBox="1"/>
          <p:nvPr/>
        </p:nvSpPr>
        <p:spPr>
          <a:xfrm>
            <a:off x="5462275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Worker1</a:t>
            </a:r>
            <a:endParaRPr b="1"/>
          </a:p>
        </p:txBody>
      </p:sp>
      <p:sp>
        <p:nvSpPr>
          <p:cNvPr id="570" name="Google Shape;570;p46"/>
          <p:cNvSpPr txBox="1"/>
          <p:nvPr/>
        </p:nvSpPr>
        <p:spPr>
          <a:xfrm>
            <a:off x="9509500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Worker2</a:t>
            </a:r>
            <a:endParaRPr b="1"/>
          </a:p>
        </p:txBody>
      </p:sp>
      <p:sp>
        <p:nvSpPr>
          <p:cNvPr id="571" name="Google Shape;571;p46"/>
          <p:cNvSpPr/>
          <p:nvPr/>
        </p:nvSpPr>
        <p:spPr>
          <a:xfrm>
            <a:off x="1032175" y="31675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kube-apiserver</a:t>
            </a:r>
            <a:endParaRPr/>
          </a:p>
        </p:txBody>
      </p:sp>
      <p:cxnSp>
        <p:nvCxnSpPr>
          <p:cNvPr id="572" name="Google Shape;572;p46"/>
          <p:cNvCxnSpPr>
            <a:stCxn id="571" idx="1"/>
            <a:endCxn id="564" idx="1"/>
          </p:cNvCxnSpPr>
          <p:nvPr/>
        </p:nvCxnSpPr>
        <p:spPr>
          <a:xfrm flipH="1" rot="10800000">
            <a:off x="1032175" y="2892850"/>
            <a:ext cx="600" cy="457200"/>
          </a:xfrm>
          <a:prstGeom prst="bentConnector3">
            <a:avLst>
              <a:gd fmla="val -33341667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3" name="Google Shape;57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525" y="3187250"/>
            <a:ext cx="330300" cy="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6"/>
          <p:cNvPicPr preferRelativeResize="0"/>
          <p:nvPr/>
        </p:nvPicPr>
        <p:blipFill rotWithShape="1">
          <a:blip r:embed="rId6">
            <a:alphaModFix/>
          </a:blip>
          <a:srcRect b="14712" l="3814" r="7877" t="0"/>
          <a:stretch/>
        </p:blipFill>
        <p:spPr>
          <a:xfrm>
            <a:off x="7661000" y="296787"/>
            <a:ext cx="4348775" cy="65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575" name="Google Shape;575;p46"/>
          <p:cNvSpPr txBox="1"/>
          <p:nvPr/>
        </p:nvSpPr>
        <p:spPr>
          <a:xfrm>
            <a:off x="8584513" y="-14275"/>
            <a:ext cx="26586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(Flashback from session 1)</a:t>
            </a:r>
            <a:endParaRPr/>
          </a:p>
        </p:txBody>
      </p:sp>
      <p:sp>
        <p:nvSpPr>
          <p:cNvPr id="576" name="Google Shape;576;p46"/>
          <p:cNvSpPr/>
          <p:nvPr/>
        </p:nvSpPr>
        <p:spPr>
          <a:xfrm>
            <a:off x="832125" y="3624700"/>
            <a:ext cx="25707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kube-controller-manager</a:t>
            </a:r>
            <a:endParaRPr/>
          </a:p>
        </p:txBody>
      </p:sp>
      <p:pic>
        <p:nvPicPr>
          <p:cNvPr id="577" name="Google Shape;577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2415" y="3650801"/>
            <a:ext cx="400512" cy="31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46"/>
          <p:cNvCxnSpPr>
            <a:stCxn id="577" idx="3"/>
            <a:endCxn id="571" idx="3"/>
          </p:cNvCxnSpPr>
          <p:nvPr/>
        </p:nvCxnSpPr>
        <p:spPr>
          <a:xfrm rot="10800000">
            <a:off x="2877627" y="3350051"/>
            <a:ext cx="525300" cy="457200"/>
          </a:xfrm>
          <a:prstGeom prst="bentConnector3">
            <a:avLst>
              <a:gd fmla="val -45331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" name="Google Shape;579;p46"/>
          <p:cNvSpPr txBox="1"/>
          <p:nvPr/>
        </p:nvSpPr>
        <p:spPr>
          <a:xfrm>
            <a:off x="155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(172.31.16.2)</a:t>
            </a:r>
            <a:endParaRPr sz="1200"/>
          </a:p>
        </p:txBody>
      </p:sp>
      <p:sp>
        <p:nvSpPr>
          <p:cNvPr id="580" name="Google Shape;580;p46"/>
          <p:cNvSpPr txBox="1"/>
          <p:nvPr/>
        </p:nvSpPr>
        <p:spPr>
          <a:xfrm>
            <a:off x="536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(172.31.16.3)</a:t>
            </a:r>
            <a:endParaRPr sz="1200"/>
          </a:p>
        </p:txBody>
      </p:sp>
      <p:sp>
        <p:nvSpPr>
          <p:cNvPr id="581" name="Google Shape;581;p46"/>
          <p:cNvSpPr txBox="1"/>
          <p:nvPr/>
        </p:nvSpPr>
        <p:spPr>
          <a:xfrm>
            <a:off x="9399125" y="58503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(172.31.16.4)</a:t>
            </a:r>
            <a:endParaRPr sz="1200"/>
          </a:p>
        </p:txBody>
      </p:sp>
      <p:sp>
        <p:nvSpPr>
          <p:cNvPr id="582" name="Google Shape;582;p46"/>
          <p:cNvSpPr txBox="1"/>
          <p:nvPr/>
        </p:nvSpPr>
        <p:spPr>
          <a:xfrm>
            <a:off x="16862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583" name="Google Shape;583;p46"/>
          <p:cNvSpPr txBox="1"/>
          <p:nvPr/>
        </p:nvSpPr>
        <p:spPr>
          <a:xfrm>
            <a:off x="54962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584" name="Google Shape;584;p46"/>
          <p:cNvSpPr txBox="1"/>
          <p:nvPr/>
        </p:nvSpPr>
        <p:spPr>
          <a:xfrm>
            <a:off x="95348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585" name="Google Shape;585;p46">
            <a:hlinkClick r:id="rId8"/>
          </p:cNvPr>
          <p:cNvSpPr/>
          <p:nvPr/>
        </p:nvSpPr>
        <p:spPr>
          <a:xfrm>
            <a:off x="0" y="6731000"/>
            <a:ext cx="66393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495300" y="513452"/>
            <a:ext cx="111051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Kubernetes Training: Day 3</a:t>
            </a:r>
            <a:endParaRPr b="1" sz="3600"/>
          </a:p>
        </p:txBody>
      </p:sp>
      <p:sp>
        <p:nvSpPr>
          <p:cNvPr id="245" name="Google Shape;245;p29"/>
          <p:cNvSpPr txBox="1"/>
          <p:nvPr>
            <p:ph idx="1" type="body"/>
          </p:nvPr>
        </p:nvSpPr>
        <p:spPr>
          <a:xfrm>
            <a:off x="495300" y="1105229"/>
            <a:ext cx="11104800" cy="40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AutoNum type="romanUcPeriod"/>
            </a:pPr>
            <a:r>
              <a:rPr lang="en-US" sz="2600"/>
              <a:t>Building a cluster from scratch</a:t>
            </a:r>
            <a:endParaRPr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/>
              <a:t>Lunch Break</a:t>
            </a:r>
            <a:endParaRPr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AutoNum type="romanUcPeriod"/>
            </a:pPr>
            <a:r>
              <a:rPr lang="en-US" sz="2600"/>
              <a:t>Introduction to observability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romanUcPeriod"/>
            </a:pPr>
            <a:r>
              <a:rPr lang="en-US" sz="2600"/>
              <a:t>Logging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romanUcPeriod"/>
            </a:pPr>
            <a:r>
              <a:rPr lang="en-US" sz="2600"/>
              <a:t>Monitoring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romanUcPeriod"/>
            </a:pPr>
            <a:r>
              <a:rPr lang="en-US" sz="2600"/>
              <a:t>Exercises</a:t>
            </a:r>
            <a:endParaRPr sz="2600"/>
          </a:p>
        </p:txBody>
      </p:sp>
      <p:sp>
        <p:nvSpPr>
          <p:cNvPr id="246" name="Google Shape;246;p29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7"/>
          <p:cNvSpPr txBox="1"/>
          <p:nvPr>
            <p:ph type="title"/>
          </p:nvPr>
        </p:nvSpPr>
        <p:spPr>
          <a:xfrm>
            <a:off x="495300" y="317500"/>
            <a:ext cx="6432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kube-controller-manager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1" name="Google Shape;591;p47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2" name="Google Shape;592;p47"/>
          <p:cNvSpPr txBox="1"/>
          <p:nvPr/>
        </p:nvSpPr>
        <p:spPr>
          <a:xfrm>
            <a:off x="495300" y="1206125"/>
            <a:ext cx="10097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is comprised of a set of controllers that monitor different parts of the cluster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3" name="Google Shape;5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8680" y="392574"/>
            <a:ext cx="592685" cy="4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7"/>
          <p:cNvSpPr/>
          <p:nvPr/>
        </p:nvSpPr>
        <p:spPr>
          <a:xfrm>
            <a:off x="1118750" y="2378250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7"/>
          <p:cNvSpPr/>
          <p:nvPr/>
        </p:nvSpPr>
        <p:spPr>
          <a:xfrm>
            <a:off x="2376275" y="2378250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7"/>
          <p:cNvSpPr/>
          <p:nvPr/>
        </p:nvSpPr>
        <p:spPr>
          <a:xfrm>
            <a:off x="4644075" y="2167300"/>
            <a:ext cx="2437800" cy="993900"/>
          </a:xfrm>
          <a:prstGeom prst="rect">
            <a:avLst/>
          </a:prstGeom>
          <a:noFill/>
          <a:ln cap="flat" cmpd="sng" w="19050">
            <a:solidFill>
              <a:srgbClr val="1F567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ReplicaSet</a:t>
            </a:r>
            <a:endParaRPr sz="1200"/>
          </a:p>
        </p:txBody>
      </p:sp>
      <p:pic>
        <p:nvPicPr>
          <p:cNvPr descr="pod.png" id="597" name="Google Shape;59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025" y="2486900"/>
            <a:ext cx="592700" cy="6252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d.png" id="598" name="Google Shape;5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375" y="2486900"/>
            <a:ext cx="592700" cy="625213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47"/>
          <p:cNvSpPr txBox="1"/>
          <p:nvPr/>
        </p:nvSpPr>
        <p:spPr>
          <a:xfrm>
            <a:off x="1672663" y="5179613"/>
            <a:ext cx="1003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wordpress</a:t>
            </a:r>
            <a:endParaRPr/>
          </a:p>
        </p:txBody>
      </p:sp>
      <p:sp>
        <p:nvSpPr>
          <p:cNvPr id="600" name="Google Shape;600;p47"/>
          <p:cNvSpPr txBox="1"/>
          <p:nvPr/>
        </p:nvSpPr>
        <p:spPr>
          <a:xfrm>
            <a:off x="324350" y="4099250"/>
            <a:ext cx="1578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172.100.3.3:8080</a:t>
            </a:r>
            <a:endParaRPr/>
          </a:p>
        </p:txBody>
      </p:sp>
      <p:sp>
        <p:nvSpPr>
          <p:cNvPr id="601" name="Google Shape;601;p47"/>
          <p:cNvSpPr txBox="1"/>
          <p:nvPr/>
        </p:nvSpPr>
        <p:spPr>
          <a:xfrm>
            <a:off x="2459125" y="4099250"/>
            <a:ext cx="1578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172.100.3.4:8080</a:t>
            </a:r>
            <a:endParaRPr/>
          </a:p>
        </p:txBody>
      </p:sp>
      <p:grpSp>
        <p:nvGrpSpPr>
          <p:cNvPr id="602" name="Google Shape;602;p47"/>
          <p:cNvGrpSpPr/>
          <p:nvPr/>
        </p:nvGrpSpPr>
        <p:grpSpPr>
          <a:xfrm>
            <a:off x="709275" y="4446515"/>
            <a:ext cx="782825" cy="782825"/>
            <a:chOff x="2338050" y="1150865"/>
            <a:chExt cx="782825" cy="782825"/>
          </a:xfrm>
        </p:grpSpPr>
        <p:pic>
          <p:nvPicPr>
            <p:cNvPr id="603" name="Google Shape;603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38050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37188" y="1343175"/>
              <a:ext cx="384550" cy="384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5" name="Google Shape;605;p47"/>
          <p:cNvGrpSpPr/>
          <p:nvPr/>
        </p:nvGrpSpPr>
        <p:grpSpPr>
          <a:xfrm>
            <a:off x="2857013" y="4446515"/>
            <a:ext cx="782825" cy="782825"/>
            <a:chOff x="2338050" y="1150865"/>
            <a:chExt cx="782825" cy="782825"/>
          </a:xfrm>
        </p:grpSpPr>
        <p:pic>
          <p:nvPicPr>
            <p:cNvPr id="606" name="Google Shape;606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38050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37188" y="1343175"/>
              <a:ext cx="384550" cy="3845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08" name="Google Shape;608;p47"/>
          <p:cNvCxnSpPr>
            <a:endCxn id="603" idx="3"/>
          </p:cNvCxnSpPr>
          <p:nvPr/>
        </p:nvCxnSpPr>
        <p:spPr>
          <a:xfrm rot="10800000">
            <a:off x="1492100" y="4837927"/>
            <a:ext cx="513000" cy="341700"/>
          </a:xfrm>
          <a:prstGeom prst="straightConnector1">
            <a:avLst/>
          </a:prstGeom>
          <a:noFill/>
          <a:ln cap="flat" cmpd="sng" w="19050">
            <a:solidFill>
              <a:srgbClr val="00427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9" name="Google Shape;609;p47"/>
          <p:cNvCxnSpPr>
            <a:endCxn id="606" idx="1"/>
          </p:cNvCxnSpPr>
          <p:nvPr/>
        </p:nvCxnSpPr>
        <p:spPr>
          <a:xfrm flipH="1" rot="10800000">
            <a:off x="2395313" y="4837927"/>
            <a:ext cx="461700" cy="332100"/>
          </a:xfrm>
          <a:prstGeom prst="straightConnector1">
            <a:avLst/>
          </a:prstGeom>
          <a:noFill/>
          <a:ln cap="flat" cmpd="sng" w="19050">
            <a:solidFill>
              <a:srgbClr val="00427A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0" name="Google Shape;610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16053" y="2499337"/>
            <a:ext cx="1875347" cy="7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7"/>
          <p:cNvSpPr txBox="1"/>
          <p:nvPr/>
        </p:nvSpPr>
        <p:spPr>
          <a:xfrm>
            <a:off x="1221175" y="3215975"/>
            <a:ext cx="19068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 Controller</a:t>
            </a:r>
            <a:endParaRPr/>
          </a:p>
        </p:txBody>
      </p:sp>
      <p:sp>
        <p:nvSpPr>
          <p:cNvPr id="612" name="Google Shape;612;p47"/>
          <p:cNvSpPr txBox="1"/>
          <p:nvPr/>
        </p:nvSpPr>
        <p:spPr>
          <a:xfrm>
            <a:off x="4652575" y="3215975"/>
            <a:ext cx="24378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Replication Controller</a:t>
            </a:r>
            <a:endParaRPr/>
          </a:p>
        </p:txBody>
      </p:sp>
      <p:sp>
        <p:nvSpPr>
          <p:cNvPr id="613" name="Google Shape;613;p47"/>
          <p:cNvSpPr txBox="1"/>
          <p:nvPr/>
        </p:nvSpPr>
        <p:spPr>
          <a:xfrm>
            <a:off x="1147375" y="5501975"/>
            <a:ext cx="2209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Endpoint Controller</a:t>
            </a:r>
            <a:endParaRPr/>
          </a:p>
        </p:txBody>
      </p:sp>
      <p:sp>
        <p:nvSpPr>
          <p:cNvPr id="614" name="Google Shape;614;p47"/>
          <p:cNvSpPr txBox="1"/>
          <p:nvPr/>
        </p:nvSpPr>
        <p:spPr>
          <a:xfrm>
            <a:off x="7728475" y="3236500"/>
            <a:ext cx="38016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ServiceAccount &amp; Token Controller</a:t>
            </a:r>
            <a:endParaRPr/>
          </a:p>
        </p:txBody>
      </p:sp>
      <p:sp>
        <p:nvSpPr>
          <p:cNvPr id="615" name="Google Shape;615;p47"/>
          <p:cNvSpPr txBox="1"/>
          <p:nvPr/>
        </p:nvSpPr>
        <p:spPr>
          <a:xfrm>
            <a:off x="4644075" y="5446475"/>
            <a:ext cx="24378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Garbage Collector</a:t>
            </a:r>
            <a:endParaRPr/>
          </a:p>
        </p:txBody>
      </p:sp>
      <p:pic>
        <p:nvPicPr>
          <p:cNvPr id="616" name="Google Shape;616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4075" y="4397804"/>
            <a:ext cx="2142694" cy="9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7"/>
          <p:cNvSpPr txBox="1"/>
          <p:nvPr/>
        </p:nvSpPr>
        <p:spPr>
          <a:xfrm>
            <a:off x="9049475" y="4659575"/>
            <a:ext cx="8577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...</a:t>
            </a:r>
            <a:endParaRPr sz="3000"/>
          </a:p>
        </p:txBody>
      </p:sp>
      <p:sp>
        <p:nvSpPr>
          <p:cNvPr id="618" name="Google Shape;618;p47">
            <a:hlinkClick r:id="rId9"/>
          </p:cNvPr>
          <p:cNvSpPr/>
          <p:nvPr/>
        </p:nvSpPr>
        <p:spPr>
          <a:xfrm>
            <a:off x="0" y="6731000"/>
            <a:ext cx="67599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8"/>
          <p:cNvSpPr txBox="1"/>
          <p:nvPr>
            <p:ph type="title"/>
          </p:nvPr>
        </p:nvSpPr>
        <p:spPr>
          <a:xfrm>
            <a:off x="495300" y="317500"/>
            <a:ext cx="6481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kube-controller-manager: steps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4" name="Google Shape;624;p48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5" name="Google Shape;625;p48"/>
          <p:cNvSpPr txBox="1"/>
          <p:nvPr/>
        </p:nvSpPr>
        <p:spPr>
          <a:xfrm>
            <a:off x="571500" y="4101725"/>
            <a:ext cx="5820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Download and install kube-controller manager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6" name="Google Shape;626;p48"/>
          <p:cNvSpPr txBox="1"/>
          <p:nvPr/>
        </p:nvSpPr>
        <p:spPr>
          <a:xfrm>
            <a:off x="571500" y="5092325"/>
            <a:ext cx="5320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kube-apiserver systemd service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7" name="Google Shape;6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8680" y="392574"/>
            <a:ext cx="592685" cy="4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48"/>
          <p:cNvSpPr txBox="1"/>
          <p:nvPr/>
        </p:nvSpPr>
        <p:spPr>
          <a:xfrm>
            <a:off x="571500" y="1206125"/>
            <a:ext cx="5820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kube-controller manager certificates: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9" name="Google Shape;629;p48"/>
          <p:cNvSpPr txBox="1"/>
          <p:nvPr/>
        </p:nvSpPr>
        <p:spPr>
          <a:xfrm>
            <a:off x="1333500" y="1739525"/>
            <a:ext cx="5820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Accessing kube-apiserver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0" name="Google Shape;630;p48"/>
          <p:cNvSpPr txBox="1"/>
          <p:nvPr/>
        </p:nvSpPr>
        <p:spPr>
          <a:xfrm>
            <a:off x="1333500" y="2349125"/>
            <a:ext cx="5820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Generating service account tokens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1" name="Google Shape;631;p48"/>
          <p:cNvSpPr txBox="1"/>
          <p:nvPr/>
        </p:nvSpPr>
        <p:spPr>
          <a:xfrm>
            <a:off x="571500" y="3187325"/>
            <a:ext cx="5820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kubeconfig to access kube-apiserver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2" name="Google Shape;632;p48">
            <a:hlinkClick r:id="rId4"/>
          </p:cNvPr>
          <p:cNvSpPr/>
          <p:nvPr/>
        </p:nvSpPr>
        <p:spPr>
          <a:xfrm>
            <a:off x="0" y="6731000"/>
            <a:ext cx="68805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9"/>
          <p:cNvSpPr txBox="1"/>
          <p:nvPr>
            <p:ph type="title"/>
          </p:nvPr>
        </p:nvSpPr>
        <p:spPr>
          <a:xfrm>
            <a:off x="495300" y="317500"/>
            <a:ext cx="10005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kube-controller-manager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/>
              <a:t>command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8" name="Google Shape;638;p49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9" name="Google Shape;6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8680" y="392574"/>
            <a:ext cx="592685" cy="463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40" name="Google Shape;640;p49"/>
          <p:cNvGraphicFramePr/>
          <p:nvPr/>
        </p:nvGraphicFramePr>
        <p:xfrm>
          <a:off x="495300" y="147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8011800"/>
              </a:tblGrid>
              <a:tr h="2210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kube-controller-manager </a:t>
                      </a:r>
                      <a:endParaRPr sz="1600"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990000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641" name="Google Shape;641;p49"/>
          <p:cNvSpPr/>
          <p:nvPr/>
        </p:nvSpPr>
        <p:spPr>
          <a:xfrm>
            <a:off x="3612400" y="1831850"/>
            <a:ext cx="330300" cy="365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9"/>
          <p:cNvSpPr txBox="1"/>
          <p:nvPr/>
        </p:nvSpPr>
        <p:spPr>
          <a:xfrm>
            <a:off x="3997975" y="17955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Cluster name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3" name="Google Shape;643;p49"/>
          <p:cNvSpPr/>
          <p:nvPr/>
        </p:nvSpPr>
        <p:spPr>
          <a:xfrm>
            <a:off x="7041400" y="2252750"/>
            <a:ext cx="330300" cy="47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9"/>
          <p:cNvSpPr txBox="1"/>
          <p:nvPr/>
        </p:nvSpPr>
        <p:spPr>
          <a:xfrm>
            <a:off x="7503175" y="21765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Kubeconfig file for accessing kube-apiserver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5" name="Google Shape;645;p49"/>
          <p:cNvSpPr txBox="1"/>
          <p:nvPr/>
        </p:nvSpPr>
        <p:spPr>
          <a:xfrm>
            <a:off x="8722375" y="30147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Service account token</a:t>
            </a:r>
            <a:b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generation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6" name="Google Shape;646;p49"/>
          <p:cNvSpPr/>
          <p:nvPr/>
        </p:nvSpPr>
        <p:spPr>
          <a:xfrm>
            <a:off x="8260600" y="3014750"/>
            <a:ext cx="330300" cy="788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9"/>
          <p:cNvSpPr/>
          <p:nvPr/>
        </p:nvSpPr>
        <p:spPr>
          <a:xfrm>
            <a:off x="1522325" y="3999950"/>
            <a:ext cx="330300" cy="365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9"/>
          <p:cNvSpPr txBox="1"/>
          <p:nvPr/>
        </p:nvSpPr>
        <p:spPr>
          <a:xfrm>
            <a:off x="1914075" y="3943700"/>
            <a:ext cx="17085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Verbose level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9" name="Google Shape;649;p49"/>
          <p:cNvSpPr txBox="1"/>
          <p:nvPr/>
        </p:nvSpPr>
        <p:spPr>
          <a:xfrm>
            <a:off x="685800" y="1884750"/>
            <a:ext cx="3000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--cluster-name=kubernetes </a:t>
            </a:r>
            <a:endParaRPr sz="1600"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0" name="Google Shape;650;p49"/>
          <p:cNvSpPr txBox="1"/>
          <p:nvPr/>
        </p:nvSpPr>
        <p:spPr>
          <a:xfrm>
            <a:off x="457200" y="2362200"/>
            <a:ext cx="6609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--kubeconfig=${KUBE_CONTROLLER_MANAGER_KUBECONFIG_PATH} </a:t>
            </a:r>
            <a:endParaRPr sz="1600"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1" name="Google Shape;651;p49"/>
          <p:cNvSpPr txBox="1"/>
          <p:nvPr/>
        </p:nvSpPr>
        <p:spPr>
          <a:xfrm>
            <a:off x="457200" y="2895600"/>
            <a:ext cx="79620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--use-service-account-credentials=true </a:t>
            </a:r>
            <a:endParaRPr sz="1600"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--service-account-private-key-file=${SERVICE_ACCOUNT_GEN_KEY_PATH} </a:t>
            </a:r>
            <a:endParaRPr sz="1600"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--root-ca-file=${KUBERNETES_CA_CERT_PATH} </a:t>
            </a:r>
            <a:endParaRPr sz="1600"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2" name="Google Shape;652;p49"/>
          <p:cNvSpPr txBox="1"/>
          <p:nvPr/>
        </p:nvSpPr>
        <p:spPr>
          <a:xfrm>
            <a:off x="533400" y="4038600"/>
            <a:ext cx="969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--v=2</a:t>
            </a:r>
            <a:endParaRPr b="1" sz="1600">
              <a:solidFill>
                <a:srgbClr val="990000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3" name="Google Shape;653;p49">
            <a:hlinkClick r:id="rId4"/>
          </p:cNvPr>
          <p:cNvSpPr/>
          <p:nvPr/>
        </p:nvSpPr>
        <p:spPr>
          <a:xfrm>
            <a:off x="0" y="6731000"/>
            <a:ext cx="7001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0"/>
          <p:cNvSpPr txBox="1"/>
          <p:nvPr>
            <p:ph type="title"/>
          </p:nvPr>
        </p:nvSpPr>
        <p:spPr>
          <a:xfrm>
            <a:off x="495300" y="317500"/>
            <a:ext cx="690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kube-apiserver command (updated)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9" name="Google Shape;659;p50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0" name="Google Shape;66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8000" y="317500"/>
            <a:ext cx="660025" cy="660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1" name="Google Shape;661;p50"/>
          <p:cNvGraphicFramePr/>
          <p:nvPr/>
        </p:nvGraphicFramePr>
        <p:xfrm>
          <a:off x="375675" y="102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9060875"/>
              </a:tblGrid>
              <a:tr h="4235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kube-apiserver </a:t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662" name="Google Shape;662;p50"/>
          <p:cNvSpPr txBox="1"/>
          <p:nvPr/>
        </p:nvSpPr>
        <p:spPr>
          <a:xfrm>
            <a:off x="375675" y="1423600"/>
            <a:ext cx="6993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--tls-cert-file=${KUBE_APISERVER_CERT_PATH}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--tls-private-key-file=${KUBE_APISERVER_KEY_PATH}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3" name="Google Shape;663;p50"/>
          <p:cNvSpPr txBox="1"/>
          <p:nvPr/>
        </p:nvSpPr>
        <p:spPr>
          <a:xfrm>
            <a:off x="381000" y="2113000"/>
            <a:ext cx="73959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--client-ca-file=${KUBERNETES_CA_CERT_PATH}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4" name="Google Shape;664;p50"/>
          <p:cNvSpPr txBox="1"/>
          <p:nvPr/>
        </p:nvSpPr>
        <p:spPr>
          <a:xfrm>
            <a:off x="381000" y="2613963"/>
            <a:ext cx="79905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--etcd-cafile=${KUBERNETES_CA_CERT_PATH}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--etcd-certfile=${ETCD_CLIENT_CERT_PATH}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--etcd-keyfile=${ETCD_CLIENT_KEY_PATH}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--etcd-servers=https://${CONTROLLER_PRIVATE_IP}:2379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5" name="Google Shape;665;p50"/>
          <p:cNvSpPr txBox="1"/>
          <p:nvPr/>
        </p:nvSpPr>
        <p:spPr>
          <a:xfrm>
            <a:off x="391275" y="3909375"/>
            <a:ext cx="73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--service-cluster-ip-range=${SERVICE_CLUSTERIP_NET}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6" name="Google Shape;666;p50"/>
          <p:cNvSpPr txBox="1"/>
          <p:nvPr/>
        </p:nvSpPr>
        <p:spPr>
          <a:xfrm>
            <a:off x="381000" y="4343400"/>
            <a:ext cx="7631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--authorization-mode=RBAC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7" name="Google Shape;667;p50"/>
          <p:cNvSpPr txBox="1"/>
          <p:nvPr/>
        </p:nvSpPr>
        <p:spPr>
          <a:xfrm>
            <a:off x="381000" y="4724400"/>
            <a:ext cx="3000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--v=2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8" name="Google Shape;668;p50"/>
          <p:cNvSpPr/>
          <p:nvPr/>
        </p:nvSpPr>
        <p:spPr>
          <a:xfrm>
            <a:off x="6351300" y="1477450"/>
            <a:ext cx="330300" cy="47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0"/>
          <p:cNvSpPr txBox="1"/>
          <p:nvPr/>
        </p:nvSpPr>
        <p:spPr>
          <a:xfrm>
            <a:off x="6736875" y="14774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Server certificate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0" name="Google Shape;670;p50"/>
          <p:cNvSpPr/>
          <p:nvPr/>
        </p:nvSpPr>
        <p:spPr>
          <a:xfrm>
            <a:off x="6351300" y="2087050"/>
            <a:ext cx="330300" cy="47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0"/>
          <p:cNvSpPr txBox="1"/>
          <p:nvPr/>
        </p:nvSpPr>
        <p:spPr>
          <a:xfrm>
            <a:off x="6736875" y="20870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Client authentication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2" name="Google Shape;672;p50"/>
          <p:cNvSpPr/>
          <p:nvPr/>
        </p:nvSpPr>
        <p:spPr>
          <a:xfrm>
            <a:off x="6732300" y="2620450"/>
            <a:ext cx="330300" cy="1196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0"/>
          <p:cNvSpPr txBox="1"/>
          <p:nvPr/>
        </p:nvSpPr>
        <p:spPr>
          <a:xfrm>
            <a:off x="7194075" y="30014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Connection with etcd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4" name="Google Shape;674;p50"/>
          <p:cNvSpPr/>
          <p:nvPr/>
        </p:nvSpPr>
        <p:spPr>
          <a:xfrm>
            <a:off x="6656100" y="3915850"/>
            <a:ext cx="330300" cy="365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0"/>
          <p:cNvSpPr txBox="1"/>
          <p:nvPr/>
        </p:nvSpPr>
        <p:spPr>
          <a:xfrm>
            <a:off x="7041675" y="38396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Service IP Range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6" name="Google Shape;676;p50"/>
          <p:cNvSpPr/>
          <p:nvPr/>
        </p:nvSpPr>
        <p:spPr>
          <a:xfrm>
            <a:off x="3608100" y="4373050"/>
            <a:ext cx="330300" cy="365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0"/>
          <p:cNvSpPr txBox="1"/>
          <p:nvPr/>
        </p:nvSpPr>
        <p:spPr>
          <a:xfrm>
            <a:off x="3993675" y="42968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Enable RBAC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8" name="Google Shape;678;p50"/>
          <p:cNvSpPr/>
          <p:nvPr/>
        </p:nvSpPr>
        <p:spPr>
          <a:xfrm>
            <a:off x="1474500" y="4754050"/>
            <a:ext cx="330300" cy="365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0"/>
          <p:cNvSpPr txBox="1"/>
          <p:nvPr/>
        </p:nvSpPr>
        <p:spPr>
          <a:xfrm>
            <a:off x="1860075" y="46778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Verbose level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0" name="Google Shape;680;p50"/>
          <p:cNvSpPr txBox="1"/>
          <p:nvPr/>
        </p:nvSpPr>
        <p:spPr>
          <a:xfrm>
            <a:off x="381000" y="5181600"/>
            <a:ext cx="7077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--service-account-key-file=${SERVICE_ACCOUNT_GEN_CERT_PATH}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1" name="Google Shape;681;p50"/>
          <p:cNvSpPr/>
          <p:nvPr/>
        </p:nvSpPr>
        <p:spPr>
          <a:xfrm>
            <a:off x="7341900" y="5211250"/>
            <a:ext cx="330300" cy="365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0"/>
          <p:cNvSpPr txBox="1"/>
          <p:nvPr/>
        </p:nvSpPr>
        <p:spPr>
          <a:xfrm>
            <a:off x="7672200" y="5094825"/>
            <a:ext cx="4229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Service account generation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3" name="Google Shape;683;p50">
            <a:hlinkClick r:id="rId4"/>
          </p:cNvPr>
          <p:cNvSpPr/>
          <p:nvPr/>
        </p:nvSpPr>
        <p:spPr>
          <a:xfrm>
            <a:off x="0" y="6731000"/>
            <a:ext cx="7122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1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Continuing with the Control Plane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9" name="Google Shape;689;p51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0" name="Google Shape;690;p51"/>
          <p:cNvSpPr txBox="1"/>
          <p:nvPr>
            <p:ph idx="2" type="body"/>
          </p:nvPr>
        </p:nvSpPr>
        <p:spPr>
          <a:xfrm>
            <a:off x="495300" y="784850"/>
            <a:ext cx="100629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Kubernetes needs to orchestrate pods to run on the worker nodes</a:t>
            </a:r>
            <a:endParaRPr/>
          </a:p>
        </p:txBody>
      </p:sp>
      <p:sp>
        <p:nvSpPr>
          <p:cNvPr id="691" name="Google Shape;691;p51"/>
          <p:cNvSpPr/>
          <p:nvPr/>
        </p:nvSpPr>
        <p:spPr>
          <a:xfrm>
            <a:off x="17093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1"/>
          <p:cNvSpPr/>
          <p:nvPr/>
        </p:nvSpPr>
        <p:spPr>
          <a:xfrm>
            <a:off x="5557625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1"/>
          <p:cNvSpPr/>
          <p:nvPr/>
        </p:nvSpPr>
        <p:spPr>
          <a:xfrm>
            <a:off x="95857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1"/>
          <p:cNvSpPr/>
          <p:nvPr/>
        </p:nvSpPr>
        <p:spPr>
          <a:xfrm>
            <a:off x="7359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1"/>
          <p:cNvSpPr/>
          <p:nvPr/>
        </p:nvSpPr>
        <p:spPr>
          <a:xfrm>
            <a:off x="46221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51"/>
          <p:cNvSpPr/>
          <p:nvPr/>
        </p:nvSpPr>
        <p:spPr>
          <a:xfrm>
            <a:off x="85845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1"/>
          <p:cNvSpPr txBox="1"/>
          <p:nvPr/>
        </p:nvSpPr>
        <p:spPr>
          <a:xfrm>
            <a:off x="1047250" y="2141750"/>
            <a:ext cx="15276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1"/>
          <p:cNvSpPr/>
          <p:nvPr/>
        </p:nvSpPr>
        <p:spPr>
          <a:xfrm>
            <a:off x="1032175" y="27103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etcd</a:t>
            </a:r>
            <a:endParaRPr/>
          </a:p>
        </p:txBody>
      </p:sp>
      <p:sp>
        <p:nvSpPr>
          <p:cNvPr id="699" name="Google Shape;699;p51"/>
          <p:cNvSpPr/>
          <p:nvPr/>
        </p:nvSpPr>
        <p:spPr>
          <a:xfrm>
            <a:off x="1047250" y="2100700"/>
            <a:ext cx="1845600" cy="4794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authority</a:t>
            </a:r>
            <a:endParaRPr/>
          </a:p>
        </p:txBody>
      </p:sp>
      <p:pic>
        <p:nvPicPr>
          <p:cNvPr id="700" name="Google Shape;7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500" y="2107400"/>
            <a:ext cx="552361" cy="4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525" y="2727709"/>
            <a:ext cx="330300" cy="330282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1"/>
          <p:cNvSpPr txBox="1"/>
          <p:nvPr/>
        </p:nvSpPr>
        <p:spPr>
          <a:xfrm>
            <a:off x="1550525" y="5637600"/>
            <a:ext cx="10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Controller</a:t>
            </a:r>
            <a:endParaRPr b="1"/>
          </a:p>
        </p:txBody>
      </p:sp>
      <p:sp>
        <p:nvSpPr>
          <p:cNvPr id="703" name="Google Shape;703;p51"/>
          <p:cNvSpPr txBox="1"/>
          <p:nvPr/>
        </p:nvSpPr>
        <p:spPr>
          <a:xfrm>
            <a:off x="5462275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Worker1</a:t>
            </a:r>
            <a:endParaRPr b="1"/>
          </a:p>
        </p:txBody>
      </p:sp>
      <p:sp>
        <p:nvSpPr>
          <p:cNvPr id="704" name="Google Shape;704;p51"/>
          <p:cNvSpPr txBox="1"/>
          <p:nvPr/>
        </p:nvSpPr>
        <p:spPr>
          <a:xfrm>
            <a:off x="9509500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Worker2</a:t>
            </a:r>
            <a:endParaRPr b="1"/>
          </a:p>
        </p:txBody>
      </p:sp>
      <p:sp>
        <p:nvSpPr>
          <p:cNvPr id="705" name="Google Shape;705;p51"/>
          <p:cNvSpPr/>
          <p:nvPr/>
        </p:nvSpPr>
        <p:spPr>
          <a:xfrm>
            <a:off x="1032175" y="31675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kube-apiserver</a:t>
            </a:r>
            <a:endParaRPr/>
          </a:p>
        </p:txBody>
      </p:sp>
      <p:cxnSp>
        <p:nvCxnSpPr>
          <p:cNvPr id="706" name="Google Shape;706;p51"/>
          <p:cNvCxnSpPr>
            <a:stCxn id="705" idx="1"/>
            <a:endCxn id="698" idx="1"/>
          </p:cNvCxnSpPr>
          <p:nvPr/>
        </p:nvCxnSpPr>
        <p:spPr>
          <a:xfrm flipH="1" rot="10800000">
            <a:off x="1032175" y="2892850"/>
            <a:ext cx="600" cy="457200"/>
          </a:xfrm>
          <a:prstGeom prst="bentConnector3">
            <a:avLst>
              <a:gd fmla="val -33341667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07" name="Google Shape;70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525" y="3187250"/>
            <a:ext cx="330300" cy="3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1"/>
          <p:cNvSpPr/>
          <p:nvPr/>
        </p:nvSpPr>
        <p:spPr>
          <a:xfrm>
            <a:off x="1032175" y="40819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kube-scheduler</a:t>
            </a:r>
            <a:endParaRPr/>
          </a:p>
        </p:txBody>
      </p:sp>
      <p:pic>
        <p:nvPicPr>
          <p:cNvPr id="709" name="Google Shape;70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8925" y="4104000"/>
            <a:ext cx="312900" cy="31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0" name="Google Shape;710;p51"/>
          <p:cNvCxnSpPr>
            <a:stCxn id="708" idx="3"/>
            <a:endCxn id="705" idx="3"/>
          </p:cNvCxnSpPr>
          <p:nvPr/>
        </p:nvCxnSpPr>
        <p:spPr>
          <a:xfrm flipH="1" rot="10800000">
            <a:off x="2877775" y="3350050"/>
            <a:ext cx="600" cy="914400"/>
          </a:xfrm>
          <a:prstGeom prst="bentConnector3">
            <a:avLst>
              <a:gd fmla="val 125325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1" name="Google Shape;711;p51"/>
          <p:cNvSpPr/>
          <p:nvPr/>
        </p:nvSpPr>
        <p:spPr>
          <a:xfrm>
            <a:off x="832125" y="3624700"/>
            <a:ext cx="25707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kube-controller-manager</a:t>
            </a:r>
            <a:endParaRPr/>
          </a:p>
        </p:txBody>
      </p:sp>
      <p:cxnSp>
        <p:nvCxnSpPr>
          <p:cNvPr id="712" name="Google Shape;712;p51"/>
          <p:cNvCxnSpPr/>
          <p:nvPr/>
        </p:nvCxnSpPr>
        <p:spPr>
          <a:xfrm rot="10800000">
            <a:off x="2877627" y="3350051"/>
            <a:ext cx="525300" cy="457200"/>
          </a:xfrm>
          <a:prstGeom prst="bentConnector3">
            <a:avLst>
              <a:gd fmla="val -45331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13" name="Google Shape;713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2415" y="3650801"/>
            <a:ext cx="400512" cy="3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51"/>
          <p:cNvSpPr txBox="1"/>
          <p:nvPr/>
        </p:nvSpPr>
        <p:spPr>
          <a:xfrm>
            <a:off x="155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(172.31.16.2)</a:t>
            </a:r>
            <a:endParaRPr sz="1200"/>
          </a:p>
        </p:txBody>
      </p:sp>
      <p:sp>
        <p:nvSpPr>
          <p:cNvPr id="715" name="Google Shape;715;p51"/>
          <p:cNvSpPr txBox="1"/>
          <p:nvPr/>
        </p:nvSpPr>
        <p:spPr>
          <a:xfrm>
            <a:off x="536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(172.31.16.3)</a:t>
            </a:r>
            <a:endParaRPr sz="1200"/>
          </a:p>
        </p:txBody>
      </p:sp>
      <p:sp>
        <p:nvSpPr>
          <p:cNvPr id="716" name="Google Shape;716;p51"/>
          <p:cNvSpPr txBox="1"/>
          <p:nvPr/>
        </p:nvSpPr>
        <p:spPr>
          <a:xfrm>
            <a:off x="9399125" y="58503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(172.31.16.4)</a:t>
            </a:r>
            <a:endParaRPr sz="1200"/>
          </a:p>
        </p:txBody>
      </p:sp>
      <p:sp>
        <p:nvSpPr>
          <p:cNvPr id="717" name="Google Shape;717;p51"/>
          <p:cNvSpPr txBox="1"/>
          <p:nvPr/>
        </p:nvSpPr>
        <p:spPr>
          <a:xfrm>
            <a:off x="16862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718" name="Google Shape;718;p51"/>
          <p:cNvSpPr txBox="1"/>
          <p:nvPr/>
        </p:nvSpPr>
        <p:spPr>
          <a:xfrm>
            <a:off x="54962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719" name="Google Shape;719;p51"/>
          <p:cNvSpPr txBox="1"/>
          <p:nvPr/>
        </p:nvSpPr>
        <p:spPr>
          <a:xfrm>
            <a:off x="95348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720" name="Google Shape;720;p51">
            <a:hlinkClick r:id="rId8"/>
          </p:cNvPr>
          <p:cNvSpPr/>
          <p:nvPr/>
        </p:nvSpPr>
        <p:spPr>
          <a:xfrm>
            <a:off x="0" y="6731000"/>
            <a:ext cx="72429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2"/>
          <p:cNvSpPr txBox="1"/>
          <p:nvPr>
            <p:ph type="title"/>
          </p:nvPr>
        </p:nvSpPr>
        <p:spPr>
          <a:xfrm>
            <a:off x="495300" y="317500"/>
            <a:ext cx="4027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kube-scheduler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6" name="Google Shape;726;p52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7" name="Google Shape;727;p52"/>
          <p:cNvSpPr txBox="1"/>
          <p:nvPr/>
        </p:nvSpPr>
        <p:spPr>
          <a:xfrm>
            <a:off x="495300" y="1434725"/>
            <a:ext cx="10097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Watches newly created pods that have no node assigned, and selects a node for them to run on.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8" name="Google Shape;728;p52"/>
          <p:cNvSpPr txBox="1"/>
          <p:nvPr/>
        </p:nvSpPr>
        <p:spPr>
          <a:xfrm>
            <a:off x="495300" y="3034925"/>
            <a:ext cx="10028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Communicates with kube-apiserver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9" name="Google Shape;729;p52"/>
          <p:cNvSpPr txBox="1"/>
          <p:nvPr/>
        </p:nvSpPr>
        <p:spPr>
          <a:xfrm>
            <a:off x="495300" y="4482725"/>
            <a:ext cx="10097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Takes into account affinity, hardware/software constraints, data locality, deadlines...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30" name="Google Shape;7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4025" y="387550"/>
            <a:ext cx="536750" cy="5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2">
            <a:hlinkClick r:id="rId4"/>
          </p:cNvPr>
          <p:cNvSpPr/>
          <p:nvPr/>
        </p:nvSpPr>
        <p:spPr>
          <a:xfrm>
            <a:off x="0" y="6731000"/>
            <a:ext cx="73635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3"/>
          <p:cNvSpPr txBox="1"/>
          <p:nvPr>
            <p:ph type="title"/>
          </p:nvPr>
        </p:nvSpPr>
        <p:spPr>
          <a:xfrm>
            <a:off x="495300" y="317500"/>
            <a:ext cx="5320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kube-scheduler: steps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7" name="Google Shape;737;p53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8" name="Google Shape;738;p53"/>
          <p:cNvSpPr txBox="1"/>
          <p:nvPr/>
        </p:nvSpPr>
        <p:spPr>
          <a:xfrm>
            <a:off x="599350" y="3690975"/>
            <a:ext cx="5320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Download and install kube-scheduler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9" name="Google Shape;739;p53"/>
          <p:cNvSpPr txBox="1"/>
          <p:nvPr/>
        </p:nvSpPr>
        <p:spPr>
          <a:xfrm>
            <a:off x="599350" y="4604713"/>
            <a:ext cx="5320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kube-scheduler systemd service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0" name="Google Shape;74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4025" y="387550"/>
            <a:ext cx="536750" cy="5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53"/>
          <p:cNvSpPr txBox="1"/>
          <p:nvPr/>
        </p:nvSpPr>
        <p:spPr>
          <a:xfrm>
            <a:off x="571500" y="1206125"/>
            <a:ext cx="5820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kube-controller manager certificates: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2" name="Google Shape;742;p53"/>
          <p:cNvSpPr txBox="1"/>
          <p:nvPr/>
        </p:nvSpPr>
        <p:spPr>
          <a:xfrm>
            <a:off x="1333500" y="1739525"/>
            <a:ext cx="5820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Accessing kube-apiserver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3" name="Google Shape;743;p53"/>
          <p:cNvSpPr txBox="1"/>
          <p:nvPr/>
        </p:nvSpPr>
        <p:spPr>
          <a:xfrm>
            <a:off x="571500" y="2653925"/>
            <a:ext cx="5820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kubeconfig to access kube-apiserver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4" name="Google Shape;744;p53">
            <a:hlinkClick r:id="rId4"/>
          </p:cNvPr>
          <p:cNvSpPr/>
          <p:nvPr/>
        </p:nvSpPr>
        <p:spPr>
          <a:xfrm>
            <a:off x="0" y="6731000"/>
            <a:ext cx="74841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4"/>
          <p:cNvSpPr txBox="1"/>
          <p:nvPr>
            <p:ph type="title"/>
          </p:nvPr>
        </p:nvSpPr>
        <p:spPr>
          <a:xfrm>
            <a:off x="495300" y="317500"/>
            <a:ext cx="690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kube-scheduler command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0" name="Google Shape;750;p54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751" name="Google Shape;751;p54"/>
          <p:cNvGraphicFramePr/>
          <p:nvPr/>
        </p:nvGraphicFramePr>
        <p:xfrm>
          <a:off x="579950" y="205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6545150"/>
              </a:tblGrid>
              <a:tr h="678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24292E"/>
                          </a:solidFill>
                          <a:highlight>
                            <a:srgbClr val="F6F8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kube-scheduler</a:t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pic>
        <p:nvPicPr>
          <p:cNvPr id="752" name="Google Shape;75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4025" y="387550"/>
            <a:ext cx="536750" cy="5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54"/>
          <p:cNvSpPr txBox="1"/>
          <p:nvPr/>
        </p:nvSpPr>
        <p:spPr>
          <a:xfrm>
            <a:off x="533400" y="2438400"/>
            <a:ext cx="66876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--kubeconfig=${KUBE_SCHEDULER_KUBECONFIG_PATH}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4" name="Google Shape;754;p54"/>
          <p:cNvSpPr txBox="1"/>
          <p:nvPr/>
        </p:nvSpPr>
        <p:spPr>
          <a:xfrm>
            <a:off x="532825" y="2975100"/>
            <a:ext cx="26460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--v=2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5" name="Google Shape;755;p54"/>
          <p:cNvSpPr/>
          <p:nvPr/>
        </p:nvSpPr>
        <p:spPr>
          <a:xfrm>
            <a:off x="6775475" y="2506050"/>
            <a:ext cx="330300" cy="47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4"/>
          <p:cNvSpPr txBox="1"/>
          <p:nvPr/>
        </p:nvSpPr>
        <p:spPr>
          <a:xfrm>
            <a:off x="7237250" y="24298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Kubeconfig file for accessing kube-apiserver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7" name="Google Shape;757;p54"/>
          <p:cNvSpPr/>
          <p:nvPr/>
        </p:nvSpPr>
        <p:spPr>
          <a:xfrm>
            <a:off x="1820175" y="3110400"/>
            <a:ext cx="330300" cy="365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54"/>
          <p:cNvSpPr txBox="1"/>
          <p:nvPr/>
        </p:nvSpPr>
        <p:spPr>
          <a:xfrm>
            <a:off x="2205750" y="303420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Verbose level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9" name="Google Shape;759;p54">
            <a:hlinkClick r:id="rId4"/>
          </p:cNvPr>
          <p:cNvSpPr/>
          <p:nvPr/>
        </p:nvSpPr>
        <p:spPr>
          <a:xfrm>
            <a:off x="0" y="6731000"/>
            <a:ext cx="7605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5"/>
          <p:cNvSpPr txBox="1"/>
          <p:nvPr>
            <p:ph type="title"/>
          </p:nvPr>
        </p:nvSpPr>
        <p:spPr>
          <a:xfrm>
            <a:off x="495300" y="317500"/>
            <a:ext cx="6631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Let’s go with the workers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5" name="Google Shape;765;p55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6" name="Google Shape;766;p55"/>
          <p:cNvSpPr txBox="1"/>
          <p:nvPr>
            <p:ph idx="2" type="body"/>
          </p:nvPr>
        </p:nvSpPr>
        <p:spPr>
          <a:xfrm>
            <a:off x="495300" y="784850"/>
            <a:ext cx="106233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workers need to be able to run containers</a:t>
            </a:r>
            <a:endParaRPr/>
          </a:p>
        </p:txBody>
      </p:sp>
      <p:sp>
        <p:nvSpPr>
          <p:cNvPr id="767" name="Google Shape;767;p55"/>
          <p:cNvSpPr/>
          <p:nvPr/>
        </p:nvSpPr>
        <p:spPr>
          <a:xfrm>
            <a:off x="17093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5"/>
          <p:cNvSpPr/>
          <p:nvPr/>
        </p:nvSpPr>
        <p:spPr>
          <a:xfrm>
            <a:off x="5557625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5"/>
          <p:cNvSpPr/>
          <p:nvPr/>
        </p:nvSpPr>
        <p:spPr>
          <a:xfrm>
            <a:off x="95857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5"/>
          <p:cNvSpPr/>
          <p:nvPr/>
        </p:nvSpPr>
        <p:spPr>
          <a:xfrm>
            <a:off x="7359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5"/>
          <p:cNvSpPr/>
          <p:nvPr/>
        </p:nvSpPr>
        <p:spPr>
          <a:xfrm>
            <a:off x="46221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55"/>
          <p:cNvSpPr/>
          <p:nvPr/>
        </p:nvSpPr>
        <p:spPr>
          <a:xfrm>
            <a:off x="85845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5"/>
          <p:cNvSpPr txBox="1"/>
          <p:nvPr/>
        </p:nvSpPr>
        <p:spPr>
          <a:xfrm>
            <a:off x="1047250" y="2141750"/>
            <a:ext cx="15276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55"/>
          <p:cNvSpPr/>
          <p:nvPr/>
        </p:nvSpPr>
        <p:spPr>
          <a:xfrm>
            <a:off x="1032175" y="27103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etcd</a:t>
            </a:r>
            <a:endParaRPr/>
          </a:p>
        </p:txBody>
      </p:sp>
      <p:sp>
        <p:nvSpPr>
          <p:cNvPr id="775" name="Google Shape;775;p55"/>
          <p:cNvSpPr/>
          <p:nvPr/>
        </p:nvSpPr>
        <p:spPr>
          <a:xfrm>
            <a:off x="1047250" y="2100700"/>
            <a:ext cx="1845600" cy="4794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authority</a:t>
            </a:r>
            <a:endParaRPr/>
          </a:p>
        </p:txBody>
      </p:sp>
      <p:pic>
        <p:nvPicPr>
          <p:cNvPr id="776" name="Google Shape;7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500" y="2107400"/>
            <a:ext cx="552361" cy="4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525" y="2727709"/>
            <a:ext cx="330300" cy="330282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55"/>
          <p:cNvSpPr txBox="1"/>
          <p:nvPr/>
        </p:nvSpPr>
        <p:spPr>
          <a:xfrm>
            <a:off x="1550525" y="5637600"/>
            <a:ext cx="10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Controller</a:t>
            </a:r>
            <a:endParaRPr b="1"/>
          </a:p>
        </p:txBody>
      </p:sp>
      <p:sp>
        <p:nvSpPr>
          <p:cNvPr id="779" name="Google Shape;779;p55"/>
          <p:cNvSpPr txBox="1"/>
          <p:nvPr/>
        </p:nvSpPr>
        <p:spPr>
          <a:xfrm>
            <a:off x="5462275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Worker1</a:t>
            </a:r>
            <a:endParaRPr b="1"/>
          </a:p>
        </p:txBody>
      </p:sp>
      <p:sp>
        <p:nvSpPr>
          <p:cNvPr id="780" name="Google Shape;780;p55"/>
          <p:cNvSpPr txBox="1"/>
          <p:nvPr/>
        </p:nvSpPr>
        <p:spPr>
          <a:xfrm>
            <a:off x="9509500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Worker2</a:t>
            </a:r>
            <a:endParaRPr b="1"/>
          </a:p>
        </p:txBody>
      </p:sp>
      <p:sp>
        <p:nvSpPr>
          <p:cNvPr id="781" name="Google Shape;781;p55"/>
          <p:cNvSpPr/>
          <p:nvPr/>
        </p:nvSpPr>
        <p:spPr>
          <a:xfrm>
            <a:off x="1032175" y="31675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kube-apiserver</a:t>
            </a:r>
            <a:endParaRPr/>
          </a:p>
        </p:txBody>
      </p:sp>
      <p:cxnSp>
        <p:nvCxnSpPr>
          <p:cNvPr id="782" name="Google Shape;782;p55"/>
          <p:cNvCxnSpPr>
            <a:stCxn id="781" idx="1"/>
            <a:endCxn id="774" idx="1"/>
          </p:cNvCxnSpPr>
          <p:nvPr/>
        </p:nvCxnSpPr>
        <p:spPr>
          <a:xfrm flipH="1" rot="10800000">
            <a:off x="1032175" y="2892850"/>
            <a:ext cx="600" cy="457200"/>
          </a:xfrm>
          <a:prstGeom prst="bentConnector3">
            <a:avLst>
              <a:gd fmla="val -33341667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83" name="Google Shape;78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525" y="3187250"/>
            <a:ext cx="330300" cy="3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55"/>
          <p:cNvSpPr/>
          <p:nvPr/>
        </p:nvSpPr>
        <p:spPr>
          <a:xfrm>
            <a:off x="1032175" y="36247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kube-scheduler</a:t>
            </a:r>
            <a:endParaRPr/>
          </a:p>
        </p:txBody>
      </p:sp>
      <p:pic>
        <p:nvPicPr>
          <p:cNvPr id="785" name="Google Shape;78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8925" y="3646800"/>
            <a:ext cx="312900" cy="31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6" name="Google Shape;786;p55"/>
          <p:cNvCxnSpPr>
            <a:stCxn id="784" idx="3"/>
            <a:endCxn id="781" idx="3"/>
          </p:cNvCxnSpPr>
          <p:nvPr/>
        </p:nvCxnSpPr>
        <p:spPr>
          <a:xfrm flipH="1" rot="10800000">
            <a:off x="2877775" y="3350050"/>
            <a:ext cx="600" cy="4572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7" name="Google Shape;787;p55"/>
          <p:cNvSpPr/>
          <p:nvPr/>
        </p:nvSpPr>
        <p:spPr>
          <a:xfrm>
            <a:off x="832125" y="4081900"/>
            <a:ext cx="25707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kube-controller-manager</a:t>
            </a:r>
            <a:endParaRPr/>
          </a:p>
        </p:txBody>
      </p:sp>
      <p:pic>
        <p:nvPicPr>
          <p:cNvPr id="788" name="Google Shape;788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2415" y="4108001"/>
            <a:ext cx="400512" cy="31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9" name="Google Shape;789;p55"/>
          <p:cNvCxnSpPr>
            <a:stCxn id="788" idx="3"/>
            <a:endCxn id="781" idx="3"/>
          </p:cNvCxnSpPr>
          <p:nvPr/>
        </p:nvCxnSpPr>
        <p:spPr>
          <a:xfrm rot="10800000">
            <a:off x="2877627" y="3350051"/>
            <a:ext cx="525300" cy="914400"/>
          </a:xfrm>
          <a:prstGeom prst="bentConnector3">
            <a:avLst>
              <a:gd fmla="val -45331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0" name="Google Shape;790;p55"/>
          <p:cNvSpPr/>
          <p:nvPr/>
        </p:nvSpPr>
        <p:spPr>
          <a:xfrm>
            <a:off x="5075575" y="21007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kubelet</a:t>
            </a:r>
            <a:endParaRPr/>
          </a:p>
        </p:txBody>
      </p:sp>
      <p:pic>
        <p:nvPicPr>
          <p:cNvPr id="791" name="Google Shape;791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23325" y="2118100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55"/>
          <p:cNvSpPr/>
          <p:nvPr/>
        </p:nvSpPr>
        <p:spPr>
          <a:xfrm>
            <a:off x="9037975" y="21007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kubelet</a:t>
            </a:r>
            <a:endParaRPr/>
          </a:p>
        </p:txBody>
      </p:sp>
      <p:pic>
        <p:nvPicPr>
          <p:cNvPr id="793" name="Google Shape;793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85725" y="2118100"/>
            <a:ext cx="330301" cy="330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4" name="Google Shape;794;p55"/>
          <p:cNvCxnSpPr>
            <a:stCxn id="790" idx="1"/>
            <a:endCxn id="781" idx="3"/>
          </p:cNvCxnSpPr>
          <p:nvPr/>
        </p:nvCxnSpPr>
        <p:spPr>
          <a:xfrm flipH="1">
            <a:off x="2877775" y="2283250"/>
            <a:ext cx="2197800" cy="106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5" name="Google Shape;795;p55"/>
          <p:cNvCxnSpPr>
            <a:stCxn id="792" idx="0"/>
            <a:endCxn id="781" idx="3"/>
          </p:cNvCxnSpPr>
          <p:nvPr/>
        </p:nvCxnSpPr>
        <p:spPr>
          <a:xfrm rot="5400000">
            <a:off x="5794525" y="-816050"/>
            <a:ext cx="1249500" cy="7083000"/>
          </a:xfrm>
          <a:prstGeom prst="bentConnector4">
            <a:avLst>
              <a:gd fmla="val -28709" name="adj1"/>
              <a:gd fmla="val 84503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6" name="Google Shape;796;p55"/>
          <p:cNvSpPr txBox="1"/>
          <p:nvPr/>
        </p:nvSpPr>
        <p:spPr>
          <a:xfrm>
            <a:off x="155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(172.31.16.2)</a:t>
            </a:r>
            <a:endParaRPr sz="1200"/>
          </a:p>
        </p:txBody>
      </p:sp>
      <p:sp>
        <p:nvSpPr>
          <p:cNvPr id="797" name="Google Shape;797;p55"/>
          <p:cNvSpPr txBox="1"/>
          <p:nvPr/>
        </p:nvSpPr>
        <p:spPr>
          <a:xfrm>
            <a:off x="536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(172.31.16.3)</a:t>
            </a:r>
            <a:endParaRPr sz="1200"/>
          </a:p>
        </p:txBody>
      </p:sp>
      <p:sp>
        <p:nvSpPr>
          <p:cNvPr id="798" name="Google Shape;798;p55"/>
          <p:cNvSpPr txBox="1"/>
          <p:nvPr/>
        </p:nvSpPr>
        <p:spPr>
          <a:xfrm>
            <a:off x="9399125" y="58503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(172.31.16.4)</a:t>
            </a:r>
            <a:endParaRPr sz="1200"/>
          </a:p>
        </p:txBody>
      </p:sp>
      <p:sp>
        <p:nvSpPr>
          <p:cNvPr id="799" name="Google Shape;799;p55"/>
          <p:cNvSpPr txBox="1"/>
          <p:nvPr/>
        </p:nvSpPr>
        <p:spPr>
          <a:xfrm>
            <a:off x="16862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800" name="Google Shape;800;p55"/>
          <p:cNvSpPr txBox="1"/>
          <p:nvPr/>
        </p:nvSpPr>
        <p:spPr>
          <a:xfrm>
            <a:off x="54962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801" name="Google Shape;801;p55"/>
          <p:cNvSpPr txBox="1"/>
          <p:nvPr/>
        </p:nvSpPr>
        <p:spPr>
          <a:xfrm>
            <a:off x="95348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802" name="Google Shape;802;p55">
            <a:hlinkClick r:id="rId9"/>
          </p:cNvPr>
          <p:cNvSpPr/>
          <p:nvPr/>
        </p:nvSpPr>
        <p:spPr>
          <a:xfrm>
            <a:off x="0" y="6731000"/>
            <a:ext cx="77256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6"/>
          <p:cNvSpPr/>
          <p:nvPr/>
        </p:nvSpPr>
        <p:spPr>
          <a:xfrm>
            <a:off x="1914600" y="3382350"/>
            <a:ext cx="1384200" cy="1061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6"/>
          <p:cNvSpPr txBox="1"/>
          <p:nvPr>
            <p:ph type="title"/>
          </p:nvPr>
        </p:nvSpPr>
        <p:spPr>
          <a:xfrm>
            <a:off x="495300" y="317500"/>
            <a:ext cx="6432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kubelet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9" name="Google Shape;809;p56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0" name="Google Shape;810;p56"/>
          <p:cNvSpPr txBox="1"/>
          <p:nvPr/>
        </p:nvSpPr>
        <p:spPr>
          <a:xfrm>
            <a:off x="495300" y="977525"/>
            <a:ext cx="10097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Makes sure that containers are running in a pod.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11" name="Google Shape;81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0175" y="389700"/>
            <a:ext cx="541000" cy="5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56"/>
          <p:cNvSpPr txBox="1"/>
          <p:nvPr/>
        </p:nvSpPr>
        <p:spPr>
          <a:xfrm>
            <a:off x="495300" y="1663325"/>
            <a:ext cx="10097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Uses kube-apiserver to know which pods must run at any moment.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3" name="Google Shape;813;p56"/>
          <p:cNvSpPr txBox="1"/>
          <p:nvPr/>
        </p:nvSpPr>
        <p:spPr>
          <a:xfrm>
            <a:off x="495300" y="2882525"/>
            <a:ext cx="3998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important requirements: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14" name="Google Shape;814;p56"/>
          <p:cNvPicPr preferRelativeResize="0"/>
          <p:nvPr/>
        </p:nvPicPr>
        <p:blipFill rotWithShape="1">
          <a:blip r:embed="rId4">
            <a:alphaModFix/>
          </a:blip>
          <a:srcRect b="20275" l="16660" r="14831" t="20665"/>
          <a:stretch/>
        </p:blipFill>
        <p:spPr>
          <a:xfrm>
            <a:off x="2179300" y="3542550"/>
            <a:ext cx="868625" cy="74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5550" y="4543525"/>
            <a:ext cx="1092975" cy="4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8875" y="3806013"/>
            <a:ext cx="1803333" cy="5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6"/>
          <p:cNvPicPr preferRelativeResize="0"/>
          <p:nvPr/>
        </p:nvPicPr>
        <p:blipFill rotWithShape="1">
          <a:blip r:embed="rId7">
            <a:alphaModFix/>
          </a:blip>
          <a:srcRect b="89167" l="3003" r="86435" t="4674"/>
          <a:stretch/>
        </p:blipFill>
        <p:spPr>
          <a:xfrm>
            <a:off x="3832325" y="4591176"/>
            <a:ext cx="1112723" cy="3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56"/>
          <p:cNvSpPr txBox="1"/>
          <p:nvPr/>
        </p:nvSpPr>
        <p:spPr>
          <a:xfrm>
            <a:off x="507600" y="5124275"/>
            <a:ext cx="5800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Container Runtime Interface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(CRI) implementation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Which runtime will we use to execute containers?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pod.png" id="819" name="Google Shape;819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6400" y="3694950"/>
            <a:ext cx="541000" cy="57066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56"/>
          <p:cNvSpPr/>
          <p:nvPr/>
        </p:nvSpPr>
        <p:spPr>
          <a:xfrm>
            <a:off x="917625" y="4348375"/>
            <a:ext cx="478558" cy="540749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56"/>
          <p:cNvSpPr txBox="1"/>
          <p:nvPr/>
        </p:nvSpPr>
        <p:spPr>
          <a:xfrm>
            <a:off x="6222600" y="5120525"/>
            <a:ext cx="58008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Plugin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will the container network be implemented?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pod.png" id="822" name="Google Shape;822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15800" y="3618750"/>
            <a:ext cx="541000" cy="570665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56"/>
          <p:cNvSpPr/>
          <p:nvPr/>
        </p:nvSpPr>
        <p:spPr>
          <a:xfrm>
            <a:off x="7547025" y="4272175"/>
            <a:ext cx="478558" cy="540749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od.png" id="824" name="Google Shape;824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82600" y="3618750"/>
            <a:ext cx="541000" cy="57066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56"/>
          <p:cNvSpPr/>
          <p:nvPr/>
        </p:nvSpPr>
        <p:spPr>
          <a:xfrm>
            <a:off x="8613825" y="4272175"/>
            <a:ext cx="478558" cy="540749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6" name="Google Shape;826;p56"/>
          <p:cNvCxnSpPr>
            <a:stCxn id="822" idx="3"/>
            <a:endCxn id="824" idx="1"/>
          </p:cNvCxnSpPr>
          <p:nvPr/>
        </p:nvCxnSpPr>
        <p:spPr>
          <a:xfrm>
            <a:off x="8056800" y="3904083"/>
            <a:ext cx="525900" cy="6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27" name="Google Shape;827;p56"/>
          <p:cNvSpPr txBox="1"/>
          <p:nvPr/>
        </p:nvSpPr>
        <p:spPr>
          <a:xfrm>
            <a:off x="9251975" y="3382350"/>
            <a:ext cx="2475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kubenet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8" name="Google Shape;828;p56"/>
          <p:cNvSpPr/>
          <p:nvPr/>
        </p:nvSpPr>
        <p:spPr>
          <a:xfrm>
            <a:off x="10050875" y="3926325"/>
            <a:ext cx="939300" cy="1215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9" name="Google Shape;829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14525" y="4127312"/>
            <a:ext cx="574538" cy="813937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56"/>
          <p:cNvSpPr txBox="1"/>
          <p:nvPr/>
        </p:nvSpPr>
        <p:spPr>
          <a:xfrm>
            <a:off x="7316650" y="3247975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172.100.3.3</a:t>
            </a:r>
            <a:endParaRPr sz="1000"/>
          </a:p>
        </p:txBody>
      </p:sp>
      <p:sp>
        <p:nvSpPr>
          <p:cNvPr id="831" name="Google Shape;831;p56"/>
          <p:cNvSpPr txBox="1"/>
          <p:nvPr/>
        </p:nvSpPr>
        <p:spPr>
          <a:xfrm>
            <a:off x="8459650" y="3247975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172.100.3.3</a:t>
            </a:r>
            <a:endParaRPr sz="1000"/>
          </a:p>
        </p:txBody>
      </p:sp>
      <p:pic>
        <p:nvPicPr>
          <p:cNvPr id="832" name="Google Shape;832;p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7800" y="5120522"/>
            <a:ext cx="330300" cy="37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5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51350" y="5226613"/>
            <a:ext cx="450949" cy="3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56"/>
          <p:cNvSpPr txBox="1"/>
          <p:nvPr/>
        </p:nvSpPr>
        <p:spPr>
          <a:xfrm>
            <a:off x="495300" y="2272925"/>
            <a:ext cx="10097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kube-apiserver accesses kubelet for operations like logs or exec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5" name="Google Shape;835;p56">
            <a:hlinkClick r:id="rId12"/>
          </p:cNvPr>
          <p:cNvSpPr/>
          <p:nvPr/>
        </p:nvSpPr>
        <p:spPr>
          <a:xfrm>
            <a:off x="0" y="6731000"/>
            <a:ext cx="78462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3456875" y="3502875"/>
            <a:ext cx="7669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I - Building a cluster from scratch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30">
            <a:hlinkClick r:id="rId3"/>
          </p:cNvPr>
          <p:cNvSpPr/>
          <p:nvPr/>
        </p:nvSpPr>
        <p:spPr>
          <a:xfrm>
            <a:off x="0" y="6731000"/>
            <a:ext cx="47079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7"/>
          <p:cNvSpPr txBox="1"/>
          <p:nvPr>
            <p:ph type="title"/>
          </p:nvPr>
        </p:nvSpPr>
        <p:spPr>
          <a:xfrm>
            <a:off x="495300" y="317500"/>
            <a:ext cx="7721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kubelet: steps (on each worker node)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1" name="Google Shape;841;p57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2" name="Google Shape;84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0175" y="389700"/>
            <a:ext cx="541000" cy="5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57"/>
          <p:cNvSpPr txBox="1"/>
          <p:nvPr/>
        </p:nvSpPr>
        <p:spPr>
          <a:xfrm>
            <a:off x="495300" y="3034925"/>
            <a:ext cx="5320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Download and install docker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4" name="Google Shape;844;p57"/>
          <p:cNvSpPr txBox="1"/>
          <p:nvPr/>
        </p:nvSpPr>
        <p:spPr>
          <a:xfrm>
            <a:off x="495300" y="5397125"/>
            <a:ext cx="5320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kubelet systemd service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5" name="Google Shape;845;p57"/>
          <p:cNvSpPr txBox="1"/>
          <p:nvPr/>
        </p:nvSpPr>
        <p:spPr>
          <a:xfrm>
            <a:off x="495300" y="3796925"/>
            <a:ext cx="5320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Download and install cni components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6" name="Google Shape;846;p57"/>
          <p:cNvSpPr txBox="1"/>
          <p:nvPr/>
        </p:nvSpPr>
        <p:spPr>
          <a:xfrm>
            <a:off x="495300" y="4635125"/>
            <a:ext cx="5320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Download and install kubelet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7" name="Google Shape;847;p57"/>
          <p:cNvSpPr txBox="1"/>
          <p:nvPr/>
        </p:nvSpPr>
        <p:spPr>
          <a:xfrm>
            <a:off x="571500" y="1053725"/>
            <a:ext cx="5820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kube-controller manager certificates: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8" name="Google Shape;848;p57"/>
          <p:cNvSpPr txBox="1"/>
          <p:nvPr/>
        </p:nvSpPr>
        <p:spPr>
          <a:xfrm>
            <a:off x="1333500" y="1587125"/>
            <a:ext cx="5820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Accessing kube-apiserver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9" name="Google Shape;849;p57"/>
          <p:cNvSpPr txBox="1"/>
          <p:nvPr/>
        </p:nvSpPr>
        <p:spPr>
          <a:xfrm>
            <a:off x="495300" y="2272925"/>
            <a:ext cx="5820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kubeconfig to access kube-apiserver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0" name="Google Shape;850;p57">
            <a:hlinkClick r:id="rId4"/>
          </p:cNvPr>
          <p:cNvSpPr/>
          <p:nvPr/>
        </p:nvSpPr>
        <p:spPr>
          <a:xfrm>
            <a:off x="0" y="6731000"/>
            <a:ext cx="79671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8"/>
          <p:cNvSpPr txBox="1"/>
          <p:nvPr>
            <p:ph type="title"/>
          </p:nvPr>
        </p:nvSpPr>
        <p:spPr>
          <a:xfrm>
            <a:off x="495300" y="317500"/>
            <a:ext cx="10005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kubelet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/>
              <a:t>command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6" name="Google Shape;856;p58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7" name="Google Shape;8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0175" y="389700"/>
            <a:ext cx="541000" cy="541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58" name="Google Shape;858;p58"/>
          <p:cNvGraphicFramePr/>
          <p:nvPr/>
        </p:nvGraphicFramePr>
        <p:xfrm>
          <a:off x="495300" y="126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6299225"/>
              </a:tblGrid>
              <a:tr h="3942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24292E"/>
                          </a:solidFill>
                          <a:highlight>
                            <a:srgbClr val="F6F8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kubelet </a:t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24292E"/>
                          </a:solidFill>
                          <a:highlight>
                            <a:srgbClr val="F6F8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859" name="Google Shape;859;p58"/>
          <p:cNvSpPr txBox="1"/>
          <p:nvPr/>
        </p:nvSpPr>
        <p:spPr>
          <a:xfrm>
            <a:off x="457200" y="1676400"/>
            <a:ext cx="6727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--kubeconfig=${KUBELET_KUBECONFIG_PATH} 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0" name="Google Shape;860;p58"/>
          <p:cNvSpPr txBox="1"/>
          <p:nvPr/>
        </p:nvSpPr>
        <p:spPr>
          <a:xfrm>
            <a:off x="457200" y="2154200"/>
            <a:ext cx="535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--container-runtime=docker 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1" name="Google Shape;861;p58"/>
          <p:cNvSpPr txBox="1"/>
          <p:nvPr/>
        </p:nvSpPr>
        <p:spPr>
          <a:xfrm>
            <a:off x="457200" y="2743200"/>
            <a:ext cx="67275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--network-plugin=cni 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--cni-conf-dir=/etc/cni/net.d 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--cni-bin-dir=/opt/cni/bin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2" name="Google Shape;862;p58"/>
          <p:cNvSpPr txBox="1"/>
          <p:nvPr/>
        </p:nvSpPr>
        <p:spPr>
          <a:xfrm>
            <a:off x="609600" y="3886200"/>
            <a:ext cx="581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--client-ca-file=${KUBERNETES_CA_CERT_PATH}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3" name="Google Shape;863;p58"/>
          <p:cNvSpPr txBox="1"/>
          <p:nvPr/>
        </p:nvSpPr>
        <p:spPr>
          <a:xfrm>
            <a:off x="762000" y="4463700"/>
            <a:ext cx="841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--v=2 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4" name="Google Shape;864;p58"/>
          <p:cNvSpPr/>
          <p:nvPr/>
        </p:nvSpPr>
        <p:spPr>
          <a:xfrm>
            <a:off x="5815200" y="1653000"/>
            <a:ext cx="330300" cy="47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58"/>
          <p:cNvSpPr txBox="1"/>
          <p:nvPr/>
        </p:nvSpPr>
        <p:spPr>
          <a:xfrm>
            <a:off x="6200775" y="1653000"/>
            <a:ext cx="5672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Kubeconfig file for accessing kube-apiserver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6" name="Google Shape;866;p58"/>
          <p:cNvSpPr/>
          <p:nvPr/>
        </p:nvSpPr>
        <p:spPr>
          <a:xfrm>
            <a:off x="4215000" y="2110200"/>
            <a:ext cx="330300" cy="47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58"/>
          <p:cNvSpPr txBox="1"/>
          <p:nvPr/>
        </p:nvSpPr>
        <p:spPr>
          <a:xfrm>
            <a:off x="4600575" y="2110200"/>
            <a:ext cx="4502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Which container runtime to use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8" name="Google Shape;868;p58"/>
          <p:cNvSpPr/>
          <p:nvPr/>
        </p:nvSpPr>
        <p:spPr>
          <a:xfrm>
            <a:off x="4672200" y="2719800"/>
            <a:ext cx="330300" cy="951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8"/>
          <p:cNvSpPr txBox="1"/>
          <p:nvPr/>
        </p:nvSpPr>
        <p:spPr>
          <a:xfrm>
            <a:off x="5057775" y="3024600"/>
            <a:ext cx="4502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Which network plugin to use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0" name="Google Shape;870;p58"/>
          <p:cNvSpPr/>
          <p:nvPr/>
        </p:nvSpPr>
        <p:spPr>
          <a:xfrm>
            <a:off x="6355300" y="3767300"/>
            <a:ext cx="399900" cy="613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58"/>
          <p:cNvSpPr txBox="1"/>
          <p:nvPr/>
        </p:nvSpPr>
        <p:spPr>
          <a:xfrm>
            <a:off x="6810375" y="3862800"/>
            <a:ext cx="4502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Client access (kube-apiserver basically)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2" name="Google Shape;872;p58"/>
          <p:cNvSpPr/>
          <p:nvPr/>
        </p:nvSpPr>
        <p:spPr>
          <a:xfrm>
            <a:off x="1478500" y="4300700"/>
            <a:ext cx="399900" cy="613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8"/>
          <p:cNvSpPr txBox="1"/>
          <p:nvPr/>
        </p:nvSpPr>
        <p:spPr>
          <a:xfrm>
            <a:off x="1933575" y="4396200"/>
            <a:ext cx="4502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verbose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4" name="Google Shape;874;p58">
            <a:hlinkClick r:id="rId4"/>
          </p:cNvPr>
          <p:cNvSpPr/>
          <p:nvPr/>
        </p:nvSpPr>
        <p:spPr>
          <a:xfrm>
            <a:off x="0" y="6731000"/>
            <a:ext cx="80877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59"/>
          <p:cNvSpPr txBox="1"/>
          <p:nvPr>
            <p:ph type="title"/>
          </p:nvPr>
        </p:nvSpPr>
        <p:spPr>
          <a:xfrm>
            <a:off x="495300" y="317500"/>
            <a:ext cx="690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kube-apiserver command (updated)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0" name="Google Shape;880;p59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81" name="Google Shape;88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8000" y="317500"/>
            <a:ext cx="660025" cy="660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82" name="Google Shape;882;p59"/>
          <p:cNvGraphicFramePr/>
          <p:nvPr/>
        </p:nvGraphicFramePr>
        <p:xfrm>
          <a:off x="375675" y="102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9060875"/>
              </a:tblGrid>
              <a:tr h="4235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kube-apiserver </a:t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883" name="Google Shape;883;p59"/>
          <p:cNvSpPr txBox="1"/>
          <p:nvPr/>
        </p:nvSpPr>
        <p:spPr>
          <a:xfrm>
            <a:off x="375675" y="1423600"/>
            <a:ext cx="6993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--tls-cert-file=${KUBE_APISERVER_CERT_PATH}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--tls-private-key-file=${KUBE_APISERVER_KEY_PATH}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4" name="Google Shape;884;p59"/>
          <p:cNvSpPr txBox="1"/>
          <p:nvPr/>
        </p:nvSpPr>
        <p:spPr>
          <a:xfrm>
            <a:off x="381000" y="2113000"/>
            <a:ext cx="73959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--client-ca-file=${KUBERNETES_CA_CERT_PATH}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5" name="Google Shape;885;p59"/>
          <p:cNvSpPr txBox="1"/>
          <p:nvPr/>
        </p:nvSpPr>
        <p:spPr>
          <a:xfrm>
            <a:off x="381000" y="2613963"/>
            <a:ext cx="79905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--etcd-cafile=${KUBERNETES_CA_CERT_PATH}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--etcd-certfile=${ETCD_CLIENT_CERT_PATH}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--etcd-keyfile=${ETCD_CLIENT_KEY_PATH}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--etcd-servers=https://${CONTROLLER_PRIVATE_IP}:2379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6" name="Google Shape;886;p59"/>
          <p:cNvSpPr txBox="1"/>
          <p:nvPr/>
        </p:nvSpPr>
        <p:spPr>
          <a:xfrm>
            <a:off x="391275" y="3909375"/>
            <a:ext cx="73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--service-cluster-ip-range=${SERVICE_CLUSTERIP_NET}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7" name="Google Shape;887;p59"/>
          <p:cNvSpPr txBox="1"/>
          <p:nvPr/>
        </p:nvSpPr>
        <p:spPr>
          <a:xfrm>
            <a:off x="381000" y="4343400"/>
            <a:ext cx="327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--authorization-mode=RBAC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8" name="Google Shape;888;p59"/>
          <p:cNvSpPr txBox="1"/>
          <p:nvPr/>
        </p:nvSpPr>
        <p:spPr>
          <a:xfrm>
            <a:off x="381000" y="4724400"/>
            <a:ext cx="3000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--v=2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9" name="Google Shape;889;p59"/>
          <p:cNvSpPr/>
          <p:nvPr/>
        </p:nvSpPr>
        <p:spPr>
          <a:xfrm>
            <a:off x="6351300" y="1477450"/>
            <a:ext cx="330300" cy="47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59"/>
          <p:cNvSpPr txBox="1"/>
          <p:nvPr/>
        </p:nvSpPr>
        <p:spPr>
          <a:xfrm>
            <a:off x="6736875" y="14774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Server certificate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1" name="Google Shape;891;p59"/>
          <p:cNvSpPr/>
          <p:nvPr/>
        </p:nvSpPr>
        <p:spPr>
          <a:xfrm>
            <a:off x="6351300" y="2087050"/>
            <a:ext cx="330300" cy="47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59"/>
          <p:cNvSpPr txBox="1"/>
          <p:nvPr/>
        </p:nvSpPr>
        <p:spPr>
          <a:xfrm>
            <a:off x="6736875" y="20870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Client authentication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3" name="Google Shape;893;p59"/>
          <p:cNvSpPr/>
          <p:nvPr/>
        </p:nvSpPr>
        <p:spPr>
          <a:xfrm>
            <a:off x="6732300" y="2620450"/>
            <a:ext cx="330300" cy="1196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59"/>
          <p:cNvSpPr txBox="1"/>
          <p:nvPr/>
        </p:nvSpPr>
        <p:spPr>
          <a:xfrm>
            <a:off x="7194075" y="30014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Connection with etcd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5" name="Google Shape;895;p59"/>
          <p:cNvSpPr/>
          <p:nvPr/>
        </p:nvSpPr>
        <p:spPr>
          <a:xfrm>
            <a:off x="6656100" y="3915850"/>
            <a:ext cx="330300" cy="365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59"/>
          <p:cNvSpPr txBox="1"/>
          <p:nvPr/>
        </p:nvSpPr>
        <p:spPr>
          <a:xfrm>
            <a:off x="7041675" y="38396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Service IP Range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7" name="Google Shape;897;p59"/>
          <p:cNvSpPr/>
          <p:nvPr/>
        </p:nvSpPr>
        <p:spPr>
          <a:xfrm>
            <a:off x="4217700" y="4373050"/>
            <a:ext cx="330300" cy="365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59"/>
          <p:cNvSpPr txBox="1"/>
          <p:nvPr/>
        </p:nvSpPr>
        <p:spPr>
          <a:xfrm>
            <a:off x="4679475" y="4296850"/>
            <a:ext cx="17955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Enable RBAC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9" name="Google Shape;899;p59"/>
          <p:cNvSpPr/>
          <p:nvPr/>
        </p:nvSpPr>
        <p:spPr>
          <a:xfrm>
            <a:off x="1474500" y="4754050"/>
            <a:ext cx="330300" cy="365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59"/>
          <p:cNvSpPr txBox="1"/>
          <p:nvPr/>
        </p:nvSpPr>
        <p:spPr>
          <a:xfrm>
            <a:off x="1860075" y="46778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Verbose level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1" name="Google Shape;901;p59"/>
          <p:cNvSpPr txBox="1"/>
          <p:nvPr/>
        </p:nvSpPr>
        <p:spPr>
          <a:xfrm>
            <a:off x="381000" y="5181600"/>
            <a:ext cx="7077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--service-account-key-file=${SERVICE_ACCOUNT_GEN_CERT_PATH}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2" name="Google Shape;902;p59"/>
          <p:cNvSpPr/>
          <p:nvPr/>
        </p:nvSpPr>
        <p:spPr>
          <a:xfrm>
            <a:off x="7341900" y="5211250"/>
            <a:ext cx="330300" cy="365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59"/>
          <p:cNvSpPr txBox="1"/>
          <p:nvPr/>
        </p:nvSpPr>
        <p:spPr>
          <a:xfrm>
            <a:off x="7672200" y="5094825"/>
            <a:ext cx="4229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Service account generation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4" name="Google Shape;904;p59"/>
          <p:cNvSpPr txBox="1"/>
          <p:nvPr/>
        </p:nvSpPr>
        <p:spPr>
          <a:xfrm>
            <a:off x="3368025" y="4373172"/>
            <a:ext cx="10089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,Node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5" name="Google Shape;905;p59"/>
          <p:cNvSpPr txBox="1"/>
          <p:nvPr/>
        </p:nvSpPr>
        <p:spPr>
          <a:xfrm>
            <a:off x="6235675" y="427540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and Kubelet access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6" name="Google Shape;906;p59">
            <a:hlinkClick r:id="rId4"/>
          </p:cNvPr>
          <p:cNvSpPr/>
          <p:nvPr/>
        </p:nvSpPr>
        <p:spPr>
          <a:xfrm>
            <a:off x="0" y="6731000"/>
            <a:ext cx="82086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0"/>
          <p:cNvSpPr txBox="1"/>
          <p:nvPr>
            <p:ph type="title"/>
          </p:nvPr>
        </p:nvSpPr>
        <p:spPr>
          <a:xfrm>
            <a:off x="495300" y="317500"/>
            <a:ext cx="6631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Let’s go with the workers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2" name="Google Shape;912;p60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3" name="Google Shape;913;p60"/>
          <p:cNvSpPr txBox="1"/>
          <p:nvPr>
            <p:ph idx="2" type="body"/>
          </p:nvPr>
        </p:nvSpPr>
        <p:spPr>
          <a:xfrm>
            <a:off x="495300" y="784850"/>
            <a:ext cx="60279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Containers still cannot communicate</a:t>
            </a:r>
            <a:endParaRPr/>
          </a:p>
        </p:txBody>
      </p:sp>
      <p:sp>
        <p:nvSpPr>
          <p:cNvPr id="914" name="Google Shape;914;p60"/>
          <p:cNvSpPr/>
          <p:nvPr/>
        </p:nvSpPr>
        <p:spPr>
          <a:xfrm>
            <a:off x="17093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60"/>
          <p:cNvSpPr/>
          <p:nvPr/>
        </p:nvSpPr>
        <p:spPr>
          <a:xfrm>
            <a:off x="5557625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60"/>
          <p:cNvSpPr/>
          <p:nvPr/>
        </p:nvSpPr>
        <p:spPr>
          <a:xfrm>
            <a:off x="95857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0"/>
          <p:cNvSpPr/>
          <p:nvPr/>
        </p:nvSpPr>
        <p:spPr>
          <a:xfrm>
            <a:off x="7359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60"/>
          <p:cNvSpPr/>
          <p:nvPr/>
        </p:nvSpPr>
        <p:spPr>
          <a:xfrm>
            <a:off x="46221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60"/>
          <p:cNvSpPr/>
          <p:nvPr/>
        </p:nvSpPr>
        <p:spPr>
          <a:xfrm>
            <a:off x="85845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60"/>
          <p:cNvSpPr txBox="1"/>
          <p:nvPr/>
        </p:nvSpPr>
        <p:spPr>
          <a:xfrm>
            <a:off x="1047250" y="2141750"/>
            <a:ext cx="15276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60"/>
          <p:cNvSpPr/>
          <p:nvPr/>
        </p:nvSpPr>
        <p:spPr>
          <a:xfrm>
            <a:off x="1032175" y="27103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etcd</a:t>
            </a:r>
            <a:endParaRPr/>
          </a:p>
        </p:txBody>
      </p:sp>
      <p:sp>
        <p:nvSpPr>
          <p:cNvPr id="922" name="Google Shape;922;p60"/>
          <p:cNvSpPr/>
          <p:nvPr/>
        </p:nvSpPr>
        <p:spPr>
          <a:xfrm>
            <a:off x="1047250" y="2100700"/>
            <a:ext cx="1845600" cy="4794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authority</a:t>
            </a:r>
            <a:endParaRPr/>
          </a:p>
        </p:txBody>
      </p:sp>
      <p:pic>
        <p:nvPicPr>
          <p:cNvPr id="923" name="Google Shape;92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500" y="2107400"/>
            <a:ext cx="552361" cy="4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525" y="2727709"/>
            <a:ext cx="330300" cy="330282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60"/>
          <p:cNvSpPr txBox="1"/>
          <p:nvPr/>
        </p:nvSpPr>
        <p:spPr>
          <a:xfrm>
            <a:off x="1550525" y="5637600"/>
            <a:ext cx="10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Controller</a:t>
            </a:r>
            <a:endParaRPr b="1"/>
          </a:p>
        </p:txBody>
      </p:sp>
      <p:sp>
        <p:nvSpPr>
          <p:cNvPr id="926" name="Google Shape;926;p60"/>
          <p:cNvSpPr txBox="1"/>
          <p:nvPr/>
        </p:nvSpPr>
        <p:spPr>
          <a:xfrm>
            <a:off x="5462275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Worker1</a:t>
            </a:r>
            <a:endParaRPr b="1"/>
          </a:p>
        </p:txBody>
      </p:sp>
      <p:sp>
        <p:nvSpPr>
          <p:cNvPr id="927" name="Google Shape;927;p60"/>
          <p:cNvSpPr txBox="1"/>
          <p:nvPr/>
        </p:nvSpPr>
        <p:spPr>
          <a:xfrm>
            <a:off x="9509500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Worker2</a:t>
            </a:r>
            <a:endParaRPr b="1"/>
          </a:p>
        </p:txBody>
      </p:sp>
      <p:sp>
        <p:nvSpPr>
          <p:cNvPr id="928" name="Google Shape;928;p60"/>
          <p:cNvSpPr/>
          <p:nvPr/>
        </p:nvSpPr>
        <p:spPr>
          <a:xfrm>
            <a:off x="1032175" y="31675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kube-apiserver</a:t>
            </a:r>
            <a:endParaRPr/>
          </a:p>
        </p:txBody>
      </p:sp>
      <p:cxnSp>
        <p:nvCxnSpPr>
          <p:cNvPr id="929" name="Google Shape;929;p60"/>
          <p:cNvCxnSpPr>
            <a:stCxn id="928" idx="1"/>
            <a:endCxn id="921" idx="1"/>
          </p:cNvCxnSpPr>
          <p:nvPr/>
        </p:nvCxnSpPr>
        <p:spPr>
          <a:xfrm flipH="1" rot="10800000">
            <a:off x="1032175" y="2892850"/>
            <a:ext cx="600" cy="457200"/>
          </a:xfrm>
          <a:prstGeom prst="bentConnector3">
            <a:avLst>
              <a:gd fmla="val -33341667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30" name="Google Shape;93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525" y="3187250"/>
            <a:ext cx="330300" cy="3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60"/>
          <p:cNvSpPr/>
          <p:nvPr/>
        </p:nvSpPr>
        <p:spPr>
          <a:xfrm>
            <a:off x="1032175" y="36247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kube-scheduler</a:t>
            </a:r>
            <a:endParaRPr/>
          </a:p>
        </p:txBody>
      </p:sp>
      <p:pic>
        <p:nvPicPr>
          <p:cNvPr id="932" name="Google Shape;932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8925" y="3646800"/>
            <a:ext cx="312900" cy="31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3" name="Google Shape;933;p60"/>
          <p:cNvCxnSpPr>
            <a:stCxn id="931" idx="3"/>
            <a:endCxn id="928" idx="3"/>
          </p:cNvCxnSpPr>
          <p:nvPr/>
        </p:nvCxnSpPr>
        <p:spPr>
          <a:xfrm flipH="1" rot="10800000">
            <a:off x="2877775" y="3350050"/>
            <a:ext cx="600" cy="4572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4" name="Google Shape;934;p60"/>
          <p:cNvSpPr/>
          <p:nvPr/>
        </p:nvSpPr>
        <p:spPr>
          <a:xfrm>
            <a:off x="832125" y="4081900"/>
            <a:ext cx="25707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kube-controller-manager</a:t>
            </a:r>
            <a:endParaRPr/>
          </a:p>
        </p:txBody>
      </p:sp>
      <p:pic>
        <p:nvPicPr>
          <p:cNvPr id="935" name="Google Shape;935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2415" y="4108001"/>
            <a:ext cx="400512" cy="31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6" name="Google Shape;936;p60"/>
          <p:cNvCxnSpPr>
            <a:stCxn id="935" idx="3"/>
            <a:endCxn id="928" idx="3"/>
          </p:cNvCxnSpPr>
          <p:nvPr/>
        </p:nvCxnSpPr>
        <p:spPr>
          <a:xfrm rot="10800000">
            <a:off x="2877627" y="3350051"/>
            <a:ext cx="525300" cy="914400"/>
          </a:xfrm>
          <a:prstGeom prst="bentConnector3">
            <a:avLst>
              <a:gd fmla="val -45331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7" name="Google Shape;937;p60"/>
          <p:cNvSpPr/>
          <p:nvPr/>
        </p:nvSpPr>
        <p:spPr>
          <a:xfrm>
            <a:off x="5075575" y="2100700"/>
            <a:ext cx="1845600" cy="15240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kubelet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8" name="Google Shape;938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4125" y="2175250"/>
            <a:ext cx="330301" cy="330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9" name="Google Shape;939;p60"/>
          <p:cNvCxnSpPr>
            <a:stCxn id="937" idx="1"/>
            <a:endCxn id="928" idx="3"/>
          </p:cNvCxnSpPr>
          <p:nvPr/>
        </p:nvCxnSpPr>
        <p:spPr>
          <a:xfrm flipH="1">
            <a:off x="2877775" y="2862700"/>
            <a:ext cx="2197800" cy="487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40" name="Google Shape;940;p60"/>
          <p:cNvCxnSpPr>
            <a:stCxn id="941" idx="0"/>
            <a:endCxn id="928" idx="3"/>
          </p:cNvCxnSpPr>
          <p:nvPr/>
        </p:nvCxnSpPr>
        <p:spPr>
          <a:xfrm rot="5400000">
            <a:off x="5794525" y="-816050"/>
            <a:ext cx="1249500" cy="7083000"/>
          </a:xfrm>
          <a:prstGeom prst="bentConnector4">
            <a:avLst>
              <a:gd fmla="val -30838" name="adj1"/>
              <a:gd fmla="val 84503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42" name="Google Shape;942;p60"/>
          <p:cNvSpPr/>
          <p:nvPr/>
        </p:nvSpPr>
        <p:spPr>
          <a:xfrm>
            <a:off x="5253475" y="2592450"/>
            <a:ext cx="1527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docker</a:t>
            </a:r>
            <a:endParaRPr/>
          </a:p>
        </p:txBody>
      </p:sp>
      <p:sp>
        <p:nvSpPr>
          <p:cNvPr id="943" name="Google Shape;943;p60"/>
          <p:cNvSpPr/>
          <p:nvPr/>
        </p:nvSpPr>
        <p:spPr>
          <a:xfrm>
            <a:off x="5268025" y="3101600"/>
            <a:ext cx="1527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cni</a:t>
            </a:r>
            <a:endParaRPr/>
          </a:p>
        </p:txBody>
      </p:sp>
      <p:pic>
        <p:nvPicPr>
          <p:cNvPr id="944" name="Google Shape;944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33538" y="3159847"/>
            <a:ext cx="341060" cy="2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85000" y="2639362"/>
            <a:ext cx="238125" cy="27127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60"/>
          <p:cNvSpPr/>
          <p:nvPr/>
        </p:nvSpPr>
        <p:spPr>
          <a:xfrm>
            <a:off x="9037975" y="2100700"/>
            <a:ext cx="1845600" cy="15240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kubelet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6" name="Google Shape;946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06525" y="2175250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60"/>
          <p:cNvSpPr/>
          <p:nvPr/>
        </p:nvSpPr>
        <p:spPr>
          <a:xfrm>
            <a:off x="9215875" y="2592450"/>
            <a:ext cx="1527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docker</a:t>
            </a:r>
            <a:endParaRPr/>
          </a:p>
        </p:txBody>
      </p:sp>
      <p:sp>
        <p:nvSpPr>
          <p:cNvPr id="948" name="Google Shape;948;p60"/>
          <p:cNvSpPr/>
          <p:nvPr/>
        </p:nvSpPr>
        <p:spPr>
          <a:xfrm>
            <a:off x="9230425" y="3101600"/>
            <a:ext cx="1527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cni</a:t>
            </a:r>
            <a:endParaRPr/>
          </a:p>
        </p:txBody>
      </p:sp>
      <p:pic>
        <p:nvPicPr>
          <p:cNvPr id="949" name="Google Shape;949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95938" y="3159847"/>
            <a:ext cx="341060" cy="2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47400" y="2639362"/>
            <a:ext cx="238125" cy="27127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60"/>
          <p:cNvSpPr/>
          <p:nvPr/>
        </p:nvSpPr>
        <p:spPr>
          <a:xfrm>
            <a:off x="5694925" y="3055550"/>
            <a:ext cx="525900" cy="457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60"/>
          <p:cNvSpPr/>
          <p:nvPr/>
        </p:nvSpPr>
        <p:spPr>
          <a:xfrm>
            <a:off x="9652375" y="3055550"/>
            <a:ext cx="525900" cy="457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60"/>
          <p:cNvSpPr txBox="1"/>
          <p:nvPr/>
        </p:nvSpPr>
        <p:spPr>
          <a:xfrm>
            <a:off x="6921175" y="4835675"/>
            <a:ext cx="22593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CNI provides an interface, not the pod networking itself</a:t>
            </a:r>
            <a:endParaRPr sz="16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954" name="Google Shape;954;p60"/>
          <p:cNvGrpSpPr/>
          <p:nvPr/>
        </p:nvGrpSpPr>
        <p:grpSpPr>
          <a:xfrm>
            <a:off x="7026825" y="2365041"/>
            <a:ext cx="788500" cy="1129148"/>
            <a:chOff x="4637875" y="3093116"/>
            <a:chExt cx="788500" cy="1129148"/>
          </a:xfrm>
        </p:grpSpPr>
        <p:grpSp>
          <p:nvGrpSpPr>
            <p:cNvPr id="955" name="Google Shape;955;p60"/>
            <p:cNvGrpSpPr/>
            <p:nvPr/>
          </p:nvGrpSpPr>
          <p:grpSpPr>
            <a:xfrm>
              <a:off x="4637875" y="3439440"/>
              <a:ext cx="788500" cy="782825"/>
              <a:chOff x="4624075" y="2872777"/>
              <a:chExt cx="788500" cy="782825"/>
            </a:xfrm>
          </p:grpSpPr>
          <p:pic>
            <p:nvPicPr>
              <p:cNvPr id="956" name="Google Shape;956;p6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4624075" y="2872777"/>
                <a:ext cx="782825" cy="7828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7" name="Google Shape;957;p6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59040" y="2928273"/>
                <a:ext cx="312900" cy="4432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8" name="Google Shape;958;p60"/>
              <p:cNvSpPr txBox="1"/>
              <p:nvPr/>
            </p:nvSpPr>
            <p:spPr>
              <a:xfrm>
                <a:off x="4727975" y="3290500"/>
                <a:ext cx="684600" cy="3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latin typeface="Dosis"/>
                    <a:ea typeface="Dosis"/>
                    <a:cs typeface="Dosis"/>
                    <a:sym typeface="Dosis"/>
                  </a:rPr>
                  <a:t>Plugin</a:t>
                </a:r>
                <a:endParaRPr sz="1200"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</p:grpSp>
        <p:pic>
          <p:nvPicPr>
            <p:cNvPr id="959" name="Google Shape;959;p6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831875" y="3093116"/>
              <a:ext cx="400500" cy="3614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0" name="Google Shape;960;p60"/>
          <p:cNvGrpSpPr/>
          <p:nvPr/>
        </p:nvGrpSpPr>
        <p:grpSpPr>
          <a:xfrm>
            <a:off x="10954675" y="2365041"/>
            <a:ext cx="788500" cy="1129148"/>
            <a:chOff x="4637875" y="3093116"/>
            <a:chExt cx="788500" cy="1129148"/>
          </a:xfrm>
        </p:grpSpPr>
        <p:grpSp>
          <p:nvGrpSpPr>
            <p:cNvPr id="961" name="Google Shape;961;p60"/>
            <p:cNvGrpSpPr/>
            <p:nvPr/>
          </p:nvGrpSpPr>
          <p:grpSpPr>
            <a:xfrm>
              <a:off x="4637875" y="3439440"/>
              <a:ext cx="788500" cy="782825"/>
              <a:chOff x="4624075" y="2872777"/>
              <a:chExt cx="788500" cy="782825"/>
            </a:xfrm>
          </p:grpSpPr>
          <p:pic>
            <p:nvPicPr>
              <p:cNvPr id="962" name="Google Shape;962;p6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4624075" y="2872777"/>
                <a:ext cx="782825" cy="7828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3" name="Google Shape;963;p6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59040" y="2928273"/>
                <a:ext cx="312900" cy="4432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4" name="Google Shape;964;p60"/>
              <p:cNvSpPr txBox="1"/>
              <p:nvPr/>
            </p:nvSpPr>
            <p:spPr>
              <a:xfrm>
                <a:off x="4727975" y="3290500"/>
                <a:ext cx="684600" cy="3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latin typeface="Dosis"/>
                    <a:ea typeface="Dosis"/>
                    <a:cs typeface="Dosis"/>
                    <a:sym typeface="Dosis"/>
                  </a:rPr>
                  <a:t>Plugin</a:t>
                </a:r>
                <a:endParaRPr sz="1200"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</p:grpSp>
        <p:pic>
          <p:nvPicPr>
            <p:cNvPr id="965" name="Google Shape;965;p6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831875" y="3093116"/>
              <a:ext cx="400500" cy="3614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6" name="Google Shape;966;p60"/>
          <p:cNvSpPr txBox="1"/>
          <p:nvPr/>
        </p:nvSpPr>
        <p:spPr>
          <a:xfrm>
            <a:off x="155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(172.31.16.2)</a:t>
            </a:r>
            <a:endParaRPr sz="1200"/>
          </a:p>
        </p:txBody>
      </p:sp>
      <p:sp>
        <p:nvSpPr>
          <p:cNvPr id="967" name="Google Shape;967;p60"/>
          <p:cNvSpPr txBox="1"/>
          <p:nvPr/>
        </p:nvSpPr>
        <p:spPr>
          <a:xfrm>
            <a:off x="536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(172.31.16.3)</a:t>
            </a:r>
            <a:endParaRPr sz="1200"/>
          </a:p>
        </p:txBody>
      </p:sp>
      <p:sp>
        <p:nvSpPr>
          <p:cNvPr id="968" name="Google Shape;968;p60"/>
          <p:cNvSpPr txBox="1"/>
          <p:nvPr/>
        </p:nvSpPr>
        <p:spPr>
          <a:xfrm>
            <a:off x="9399125" y="58503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(172.31.16.4)</a:t>
            </a:r>
            <a:endParaRPr sz="1200"/>
          </a:p>
        </p:txBody>
      </p:sp>
      <p:sp>
        <p:nvSpPr>
          <p:cNvPr id="969" name="Google Shape;969;p60"/>
          <p:cNvSpPr txBox="1"/>
          <p:nvPr/>
        </p:nvSpPr>
        <p:spPr>
          <a:xfrm>
            <a:off x="16862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970" name="Google Shape;970;p60"/>
          <p:cNvSpPr txBox="1"/>
          <p:nvPr/>
        </p:nvSpPr>
        <p:spPr>
          <a:xfrm>
            <a:off x="54962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971" name="Google Shape;971;p60"/>
          <p:cNvSpPr txBox="1"/>
          <p:nvPr/>
        </p:nvSpPr>
        <p:spPr>
          <a:xfrm>
            <a:off x="95348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972" name="Google Shape;972;p60"/>
          <p:cNvSpPr txBox="1"/>
          <p:nvPr/>
        </p:nvSpPr>
        <p:spPr>
          <a:xfrm>
            <a:off x="7566475" y="2100700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Pod</a:t>
            </a:r>
            <a:endParaRPr b="1"/>
          </a:p>
        </p:txBody>
      </p:sp>
      <p:sp>
        <p:nvSpPr>
          <p:cNvPr id="973" name="Google Shape;973;p60">
            <a:hlinkClick r:id="rId14"/>
          </p:cNvPr>
          <p:cNvSpPr/>
          <p:nvPr/>
        </p:nvSpPr>
        <p:spPr>
          <a:xfrm>
            <a:off x="0" y="6731000"/>
            <a:ext cx="83292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61"/>
          <p:cNvSpPr txBox="1"/>
          <p:nvPr>
            <p:ph type="title"/>
          </p:nvPr>
        </p:nvSpPr>
        <p:spPr>
          <a:xfrm>
            <a:off x="495300" y="317500"/>
            <a:ext cx="6432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CNI Plugins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9" name="Google Shape;979;p61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0" name="Google Shape;980;p61"/>
          <p:cNvSpPr txBox="1"/>
          <p:nvPr/>
        </p:nvSpPr>
        <p:spPr>
          <a:xfrm>
            <a:off x="495300" y="2647975"/>
            <a:ext cx="10097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Will </a:t>
            </a: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changes on the host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(e.g. attaching the other end of the veth into a bridge), so the container should be privileged.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1" name="Google Shape;981;p61"/>
          <p:cNvSpPr txBox="1"/>
          <p:nvPr/>
        </p:nvSpPr>
        <p:spPr>
          <a:xfrm>
            <a:off x="495300" y="1510925"/>
            <a:ext cx="10097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Responsible for inserting a network interface into the container network namespace (e.g. one end of a veth pair).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2" name="Google Shape;982;p61"/>
          <p:cNvSpPr txBox="1"/>
          <p:nvPr/>
        </p:nvSpPr>
        <p:spPr>
          <a:xfrm>
            <a:off x="495300" y="3796925"/>
            <a:ext cx="9432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options to select, each of them providing different features, such as: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983" name="Google Shape;983;p61"/>
          <p:cNvGrpSpPr/>
          <p:nvPr/>
        </p:nvGrpSpPr>
        <p:grpSpPr>
          <a:xfrm>
            <a:off x="11091375" y="145266"/>
            <a:ext cx="788500" cy="1129148"/>
            <a:chOff x="4637875" y="3093116"/>
            <a:chExt cx="788500" cy="1129148"/>
          </a:xfrm>
        </p:grpSpPr>
        <p:grpSp>
          <p:nvGrpSpPr>
            <p:cNvPr id="984" name="Google Shape;984;p61"/>
            <p:cNvGrpSpPr/>
            <p:nvPr/>
          </p:nvGrpSpPr>
          <p:grpSpPr>
            <a:xfrm>
              <a:off x="4637875" y="3439440"/>
              <a:ext cx="788500" cy="782825"/>
              <a:chOff x="4624075" y="2872777"/>
              <a:chExt cx="788500" cy="782825"/>
            </a:xfrm>
          </p:grpSpPr>
          <p:pic>
            <p:nvPicPr>
              <p:cNvPr id="985" name="Google Shape;985;p6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624075" y="2872777"/>
                <a:ext cx="782825" cy="7828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6" name="Google Shape;986;p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859040" y="2928273"/>
                <a:ext cx="312900" cy="4432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87" name="Google Shape;987;p61"/>
              <p:cNvSpPr txBox="1"/>
              <p:nvPr/>
            </p:nvSpPr>
            <p:spPr>
              <a:xfrm>
                <a:off x="4727975" y="3290500"/>
                <a:ext cx="684600" cy="3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latin typeface="Dosis"/>
                    <a:ea typeface="Dosis"/>
                    <a:cs typeface="Dosis"/>
                    <a:sym typeface="Dosis"/>
                  </a:rPr>
                  <a:t>Plugin</a:t>
                </a:r>
                <a:endParaRPr sz="1200"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</p:grpSp>
        <p:pic>
          <p:nvPicPr>
            <p:cNvPr id="988" name="Google Shape;988;p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1875" y="3093116"/>
              <a:ext cx="400500" cy="3614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89" name="Google Shape;989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80174" y="4349823"/>
            <a:ext cx="788500" cy="78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2475" y="5518650"/>
            <a:ext cx="2098450" cy="6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644502" y="4787850"/>
            <a:ext cx="1237650" cy="9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63668" y="5457750"/>
            <a:ext cx="2329045" cy="6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6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28200" y="4459973"/>
            <a:ext cx="2098451" cy="785736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61"/>
          <p:cNvSpPr txBox="1"/>
          <p:nvPr/>
        </p:nvSpPr>
        <p:spPr>
          <a:xfrm>
            <a:off x="1333500" y="4406525"/>
            <a:ext cx="1821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L3 routing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5" name="Google Shape;995;p61"/>
          <p:cNvSpPr txBox="1"/>
          <p:nvPr/>
        </p:nvSpPr>
        <p:spPr>
          <a:xfrm>
            <a:off x="1333500" y="4939925"/>
            <a:ext cx="1821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vxlan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6" name="Google Shape;996;p61"/>
          <p:cNvSpPr txBox="1"/>
          <p:nvPr/>
        </p:nvSpPr>
        <p:spPr>
          <a:xfrm>
            <a:off x="1333500" y="5549525"/>
            <a:ext cx="3989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Monitoring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7" name="Google Shape;997;p61"/>
          <p:cNvSpPr/>
          <p:nvPr/>
        </p:nvSpPr>
        <p:spPr>
          <a:xfrm>
            <a:off x="9347025" y="4231513"/>
            <a:ext cx="1054800" cy="1025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61">
            <a:hlinkClick r:id="rId11"/>
          </p:cNvPr>
          <p:cNvSpPr/>
          <p:nvPr/>
        </p:nvSpPr>
        <p:spPr>
          <a:xfrm>
            <a:off x="0" y="6731000"/>
            <a:ext cx="84498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9" name="Google Shape;999;p61"/>
          <p:cNvPicPr preferRelativeResize="0"/>
          <p:nvPr/>
        </p:nvPicPr>
        <p:blipFill rotWithShape="1">
          <a:blip r:embed="rId12">
            <a:alphaModFix/>
          </a:blip>
          <a:srcRect b="0" l="30222" r="45075" t="0"/>
          <a:stretch/>
        </p:blipFill>
        <p:spPr>
          <a:xfrm>
            <a:off x="5608462" y="4343250"/>
            <a:ext cx="1124650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62"/>
          <p:cNvSpPr txBox="1"/>
          <p:nvPr>
            <p:ph type="title"/>
          </p:nvPr>
        </p:nvSpPr>
        <p:spPr>
          <a:xfrm>
            <a:off x="495300" y="317500"/>
            <a:ext cx="6432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Weave plugin: steps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5" name="Google Shape;1005;p62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6" name="Google Shape;1006;p62"/>
          <p:cNvSpPr txBox="1"/>
          <p:nvPr/>
        </p:nvSpPr>
        <p:spPr>
          <a:xfrm>
            <a:off x="495300" y="1282325"/>
            <a:ext cx="4827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 using this command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007" name="Google Shape;1007;p62"/>
          <p:cNvGraphicFramePr/>
          <p:nvPr/>
        </p:nvGraphicFramePr>
        <p:xfrm>
          <a:off x="798000" y="198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105946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apply -f "https://cloud.weave.works/k8s/net?k8s-version=$(kubectl version | base64 | tr -d '\n')"</a:t>
                      </a:r>
                      <a:endParaRPr>
                        <a:solidFill>
                          <a:srgbClr val="183691"/>
                        </a:solidFill>
                        <a:highlight>
                          <a:srgbClr val="F7F7F7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008" name="Google Shape;1008;p62"/>
          <p:cNvSpPr txBox="1"/>
          <p:nvPr/>
        </p:nvSpPr>
        <p:spPr>
          <a:xfrm>
            <a:off x="495300" y="3492125"/>
            <a:ext cx="9066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will deploy a DaemonSet with the privileged containers.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09" name="Google Shape;1009;p62"/>
          <p:cNvGrpSpPr/>
          <p:nvPr/>
        </p:nvGrpSpPr>
        <p:grpSpPr>
          <a:xfrm>
            <a:off x="11091375" y="145266"/>
            <a:ext cx="782825" cy="1129148"/>
            <a:chOff x="11091375" y="145266"/>
            <a:chExt cx="782825" cy="1129148"/>
          </a:xfrm>
        </p:grpSpPr>
        <p:pic>
          <p:nvPicPr>
            <p:cNvPr id="1010" name="Google Shape;1010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85375" y="145266"/>
              <a:ext cx="400500" cy="361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1" name="Google Shape;1011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1375" y="491590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2" name="Google Shape;1012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270037" y="670274"/>
              <a:ext cx="425500" cy="425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3" name="Google Shape;1013;p62"/>
          <p:cNvSpPr txBox="1"/>
          <p:nvPr/>
        </p:nvSpPr>
        <p:spPr>
          <a:xfrm>
            <a:off x="495300" y="4787525"/>
            <a:ext cx="9066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Check that the Pods get deployed. Does it work?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4" name="Google Shape;1014;p62">
            <a:hlinkClick r:id="rId6"/>
          </p:cNvPr>
          <p:cNvSpPr/>
          <p:nvPr/>
        </p:nvSpPr>
        <p:spPr>
          <a:xfrm>
            <a:off x="0" y="6731000"/>
            <a:ext cx="85707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63"/>
          <p:cNvSpPr txBox="1"/>
          <p:nvPr>
            <p:ph type="title"/>
          </p:nvPr>
        </p:nvSpPr>
        <p:spPr>
          <a:xfrm>
            <a:off x="495300" y="317500"/>
            <a:ext cx="10005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kubelet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/>
              <a:t>command (updated)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0" name="Google Shape;1020;p63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21" name="Google Shape;102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0175" y="389700"/>
            <a:ext cx="541000" cy="541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22" name="Google Shape;1022;p63"/>
          <p:cNvGraphicFramePr/>
          <p:nvPr/>
        </p:nvGraphicFramePr>
        <p:xfrm>
          <a:off x="495300" y="126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6299225"/>
              </a:tblGrid>
              <a:tr h="4554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24292E"/>
                          </a:solidFill>
                          <a:highlight>
                            <a:srgbClr val="F6F8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kubelet </a:t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24292E"/>
                          </a:solidFill>
                          <a:highlight>
                            <a:srgbClr val="F6F8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023" name="Google Shape;1023;p63"/>
          <p:cNvSpPr txBox="1"/>
          <p:nvPr/>
        </p:nvSpPr>
        <p:spPr>
          <a:xfrm>
            <a:off x="457200" y="1676400"/>
            <a:ext cx="6727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--kubeconfig=${KUBELET_KUBECONFIG_PATH} 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4" name="Google Shape;1024;p63"/>
          <p:cNvSpPr txBox="1"/>
          <p:nvPr/>
        </p:nvSpPr>
        <p:spPr>
          <a:xfrm>
            <a:off x="457200" y="2154200"/>
            <a:ext cx="535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--container-runtime=docker 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5" name="Google Shape;1025;p63"/>
          <p:cNvSpPr txBox="1"/>
          <p:nvPr/>
        </p:nvSpPr>
        <p:spPr>
          <a:xfrm>
            <a:off x="457200" y="2743200"/>
            <a:ext cx="67275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--network-plugin=cni 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--cni-conf-dir=/etc/cni/net.d 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--cni-bin-dir=/opt/cni/bin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6" name="Google Shape;1026;p63"/>
          <p:cNvSpPr txBox="1"/>
          <p:nvPr/>
        </p:nvSpPr>
        <p:spPr>
          <a:xfrm>
            <a:off x="609600" y="3886200"/>
            <a:ext cx="581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--client-ca-file=${KUBERNETES_CA_CERT_PATH}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7" name="Google Shape;1027;p63"/>
          <p:cNvSpPr txBox="1"/>
          <p:nvPr/>
        </p:nvSpPr>
        <p:spPr>
          <a:xfrm>
            <a:off x="762000" y="4463700"/>
            <a:ext cx="841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--v=2 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8" name="Google Shape;1028;p63"/>
          <p:cNvSpPr/>
          <p:nvPr/>
        </p:nvSpPr>
        <p:spPr>
          <a:xfrm>
            <a:off x="5815200" y="1653000"/>
            <a:ext cx="330300" cy="47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63"/>
          <p:cNvSpPr txBox="1"/>
          <p:nvPr/>
        </p:nvSpPr>
        <p:spPr>
          <a:xfrm>
            <a:off x="6200775" y="1653000"/>
            <a:ext cx="5672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Kubeconfig file for accessing kube-apiserver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0" name="Google Shape;1030;p63"/>
          <p:cNvSpPr/>
          <p:nvPr/>
        </p:nvSpPr>
        <p:spPr>
          <a:xfrm>
            <a:off x="4215000" y="2110200"/>
            <a:ext cx="330300" cy="47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63"/>
          <p:cNvSpPr txBox="1"/>
          <p:nvPr/>
        </p:nvSpPr>
        <p:spPr>
          <a:xfrm>
            <a:off x="4600575" y="2110200"/>
            <a:ext cx="4502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Which container runtime to use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2" name="Google Shape;1032;p63"/>
          <p:cNvSpPr/>
          <p:nvPr/>
        </p:nvSpPr>
        <p:spPr>
          <a:xfrm>
            <a:off x="4672200" y="2719800"/>
            <a:ext cx="330300" cy="951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63"/>
          <p:cNvSpPr txBox="1"/>
          <p:nvPr/>
        </p:nvSpPr>
        <p:spPr>
          <a:xfrm>
            <a:off x="5057775" y="3024600"/>
            <a:ext cx="4502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Which network plugin to use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4" name="Google Shape;1034;p63"/>
          <p:cNvSpPr/>
          <p:nvPr/>
        </p:nvSpPr>
        <p:spPr>
          <a:xfrm>
            <a:off x="6355300" y="3767300"/>
            <a:ext cx="399900" cy="613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63"/>
          <p:cNvSpPr txBox="1"/>
          <p:nvPr/>
        </p:nvSpPr>
        <p:spPr>
          <a:xfrm>
            <a:off x="6810375" y="3862800"/>
            <a:ext cx="4502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Client access (kube-apiserver basically)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6" name="Google Shape;1036;p63"/>
          <p:cNvSpPr/>
          <p:nvPr/>
        </p:nvSpPr>
        <p:spPr>
          <a:xfrm>
            <a:off x="1478500" y="4300700"/>
            <a:ext cx="399900" cy="613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63"/>
          <p:cNvSpPr txBox="1"/>
          <p:nvPr/>
        </p:nvSpPr>
        <p:spPr>
          <a:xfrm>
            <a:off x="1933575" y="4396200"/>
            <a:ext cx="4502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verbose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8" name="Google Shape;1038;p63"/>
          <p:cNvSpPr txBox="1"/>
          <p:nvPr/>
        </p:nvSpPr>
        <p:spPr>
          <a:xfrm>
            <a:off x="762000" y="4997100"/>
            <a:ext cx="321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--allow-privileged=true 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9" name="Google Shape;1039;p63"/>
          <p:cNvSpPr/>
          <p:nvPr/>
        </p:nvSpPr>
        <p:spPr>
          <a:xfrm>
            <a:off x="3764500" y="4834100"/>
            <a:ext cx="399900" cy="613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63"/>
          <p:cNvSpPr txBox="1"/>
          <p:nvPr/>
        </p:nvSpPr>
        <p:spPr>
          <a:xfrm>
            <a:off x="4295775" y="4929600"/>
            <a:ext cx="4502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use privileged containers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1" name="Google Shape;1041;p63">
            <a:hlinkClick r:id="rId4"/>
          </p:cNvPr>
          <p:cNvSpPr/>
          <p:nvPr/>
        </p:nvSpPr>
        <p:spPr>
          <a:xfrm>
            <a:off x="0" y="6731000"/>
            <a:ext cx="86913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64"/>
          <p:cNvSpPr txBox="1"/>
          <p:nvPr>
            <p:ph type="title"/>
          </p:nvPr>
        </p:nvSpPr>
        <p:spPr>
          <a:xfrm>
            <a:off x="495300" y="317500"/>
            <a:ext cx="690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kube-apiserver command (updated)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7" name="Google Shape;1047;p64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8" name="Google Shape;104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8000" y="317500"/>
            <a:ext cx="660025" cy="660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49" name="Google Shape;1049;p64"/>
          <p:cNvGraphicFramePr/>
          <p:nvPr/>
        </p:nvGraphicFramePr>
        <p:xfrm>
          <a:off x="375675" y="102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9060875"/>
              </a:tblGrid>
              <a:tr h="4235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kube-apiserver </a:t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050" name="Google Shape;1050;p64"/>
          <p:cNvSpPr txBox="1"/>
          <p:nvPr/>
        </p:nvSpPr>
        <p:spPr>
          <a:xfrm>
            <a:off x="375675" y="1423600"/>
            <a:ext cx="6993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--tls-cert-file=${KUBE_APISERVER_CERT_PATH}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--tls-private-key-file=${KUBE_APISERVER_KEY_PATH}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1" name="Google Shape;1051;p64"/>
          <p:cNvSpPr txBox="1"/>
          <p:nvPr/>
        </p:nvSpPr>
        <p:spPr>
          <a:xfrm>
            <a:off x="381000" y="2113000"/>
            <a:ext cx="73959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--client-ca-file=${KUBERNETES_CA_CERT_PATH}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2" name="Google Shape;1052;p64"/>
          <p:cNvSpPr txBox="1"/>
          <p:nvPr/>
        </p:nvSpPr>
        <p:spPr>
          <a:xfrm>
            <a:off x="381000" y="2613963"/>
            <a:ext cx="79905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--etcd-cafile=${KUBERNETES_CA_CERT_PATH}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--etcd-certfile=${ETCD_CLIENT_CERT_PATH}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--etcd-keyfile=${ETCD_CLIENT_KEY_PATH}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--etcd-servers=https://${CONTROLLER_PRIVATE_IP}:2379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3" name="Google Shape;1053;p64"/>
          <p:cNvSpPr txBox="1"/>
          <p:nvPr/>
        </p:nvSpPr>
        <p:spPr>
          <a:xfrm>
            <a:off x="391275" y="3909375"/>
            <a:ext cx="73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--service-cluster-ip-range=${SERVICE_CLUSTERIP_NET}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4" name="Google Shape;1054;p64"/>
          <p:cNvSpPr txBox="1"/>
          <p:nvPr/>
        </p:nvSpPr>
        <p:spPr>
          <a:xfrm>
            <a:off x="381000" y="4343400"/>
            <a:ext cx="327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--authorization-mode=RBAC 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5" name="Google Shape;1055;p64"/>
          <p:cNvSpPr txBox="1"/>
          <p:nvPr/>
        </p:nvSpPr>
        <p:spPr>
          <a:xfrm>
            <a:off x="381000" y="4724400"/>
            <a:ext cx="3000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--v=2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6" name="Google Shape;1056;p64"/>
          <p:cNvSpPr/>
          <p:nvPr/>
        </p:nvSpPr>
        <p:spPr>
          <a:xfrm>
            <a:off x="6351300" y="1477450"/>
            <a:ext cx="330300" cy="47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64"/>
          <p:cNvSpPr txBox="1"/>
          <p:nvPr/>
        </p:nvSpPr>
        <p:spPr>
          <a:xfrm>
            <a:off x="6736875" y="14774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Server certificate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8" name="Google Shape;1058;p64"/>
          <p:cNvSpPr/>
          <p:nvPr/>
        </p:nvSpPr>
        <p:spPr>
          <a:xfrm>
            <a:off x="6351300" y="2087050"/>
            <a:ext cx="330300" cy="47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64"/>
          <p:cNvSpPr txBox="1"/>
          <p:nvPr/>
        </p:nvSpPr>
        <p:spPr>
          <a:xfrm>
            <a:off x="6736875" y="20870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Client authentication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0" name="Google Shape;1060;p64"/>
          <p:cNvSpPr/>
          <p:nvPr/>
        </p:nvSpPr>
        <p:spPr>
          <a:xfrm>
            <a:off x="6732300" y="2620450"/>
            <a:ext cx="330300" cy="1196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64"/>
          <p:cNvSpPr txBox="1"/>
          <p:nvPr/>
        </p:nvSpPr>
        <p:spPr>
          <a:xfrm>
            <a:off x="7194075" y="30014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Connection with etcd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2" name="Google Shape;1062;p64"/>
          <p:cNvSpPr/>
          <p:nvPr/>
        </p:nvSpPr>
        <p:spPr>
          <a:xfrm>
            <a:off x="6656100" y="3915850"/>
            <a:ext cx="330300" cy="365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64"/>
          <p:cNvSpPr txBox="1"/>
          <p:nvPr/>
        </p:nvSpPr>
        <p:spPr>
          <a:xfrm>
            <a:off x="7041675" y="38396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Service IP Range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4" name="Google Shape;1064;p64"/>
          <p:cNvSpPr/>
          <p:nvPr/>
        </p:nvSpPr>
        <p:spPr>
          <a:xfrm>
            <a:off x="4217700" y="4373050"/>
            <a:ext cx="330300" cy="365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64"/>
          <p:cNvSpPr txBox="1"/>
          <p:nvPr/>
        </p:nvSpPr>
        <p:spPr>
          <a:xfrm>
            <a:off x="4679475" y="4296850"/>
            <a:ext cx="17955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Enable RBAC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6" name="Google Shape;1066;p64"/>
          <p:cNvSpPr/>
          <p:nvPr/>
        </p:nvSpPr>
        <p:spPr>
          <a:xfrm>
            <a:off x="1474500" y="4754050"/>
            <a:ext cx="330300" cy="365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64"/>
          <p:cNvSpPr txBox="1"/>
          <p:nvPr/>
        </p:nvSpPr>
        <p:spPr>
          <a:xfrm>
            <a:off x="1860075" y="467785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Verbose level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8" name="Google Shape;1068;p64"/>
          <p:cNvSpPr txBox="1"/>
          <p:nvPr/>
        </p:nvSpPr>
        <p:spPr>
          <a:xfrm>
            <a:off x="381000" y="5181600"/>
            <a:ext cx="7077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--service-account-key-file=${SERVICE_ACCOUNT_GEN_CERT_PATH}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9" name="Google Shape;1069;p64"/>
          <p:cNvSpPr/>
          <p:nvPr/>
        </p:nvSpPr>
        <p:spPr>
          <a:xfrm>
            <a:off x="7341900" y="5211250"/>
            <a:ext cx="330300" cy="365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64"/>
          <p:cNvSpPr txBox="1"/>
          <p:nvPr/>
        </p:nvSpPr>
        <p:spPr>
          <a:xfrm>
            <a:off x="7672200" y="5094825"/>
            <a:ext cx="4229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Service account generation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1" name="Google Shape;1071;p64"/>
          <p:cNvSpPr txBox="1"/>
          <p:nvPr/>
        </p:nvSpPr>
        <p:spPr>
          <a:xfrm>
            <a:off x="3368025" y="4373172"/>
            <a:ext cx="10089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,Node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72" name="Google Shape;1072;p64"/>
          <p:cNvSpPr txBox="1"/>
          <p:nvPr/>
        </p:nvSpPr>
        <p:spPr>
          <a:xfrm>
            <a:off x="6235675" y="4275400"/>
            <a:ext cx="2829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and Kubelet access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3" name="Google Shape;1073;p64"/>
          <p:cNvSpPr txBox="1"/>
          <p:nvPr/>
        </p:nvSpPr>
        <p:spPr>
          <a:xfrm>
            <a:off x="381000" y="5638800"/>
            <a:ext cx="7077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--allow-privileged=true</a:t>
            </a:r>
            <a:endParaRPr sz="16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74" name="Google Shape;1074;p64"/>
          <p:cNvSpPr/>
          <p:nvPr/>
        </p:nvSpPr>
        <p:spPr>
          <a:xfrm>
            <a:off x="7341900" y="5668450"/>
            <a:ext cx="330300" cy="365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64"/>
          <p:cNvSpPr txBox="1"/>
          <p:nvPr/>
        </p:nvSpPr>
        <p:spPr>
          <a:xfrm>
            <a:off x="7672200" y="5552025"/>
            <a:ext cx="4229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Use privileged containers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6" name="Google Shape;1076;p64">
            <a:hlinkClick r:id="rId4"/>
          </p:cNvPr>
          <p:cNvSpPr/>
          <p:nvPr/>
        </p:nvSpPr>
        <p:spPr>
          <a:xfrm>
            <a:off x="0" y="6731000"/>
            <a:ext cx="88119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5"/>
          <p:cNvSpPr txBox="1"/>
          <p:nvPr>
            <p:ph type="title"/>
          </p:nvPr>
        </p:nvSpPr>
        <p:spPr>
          <a:xfrm>
            <a:off x="495300" y="317500"/>
            <a:ext cx="6631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Let’s go with the workers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2" name="Google Shape;1082;p65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3" name="Google Shape;1083;p65"/>
          <p:cNvSpPr txBox="1"/>
          <p:nvPr>
            <p:ph idx="2" type="body"/>
          </p:nvPr>
        </p:nvSpPr>
        <p:spPr>
          <a:xfrm>
            <a:off x="495300" y="784850"/>
            <a:ext cx="60279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need service abstractions to work</a:t>
            </a:r>
            <a:endParaRPr/>
          </a:p>
        </p:txBody>
      </p:sp>
      <p:sp>
        <p:nvSpPr>
          <p:cNvPr id="1084" name="Google Shape;1084;p65"/>
          <p:cNvSpPr/>
          <p:nvPr/>
        </p:nvSpPr>
        <p:spPr>
          <a:xfrm>
            <a:off x="17093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65"/>
          <p:cNvSpPr/>
          <p:nvPr/>
        </p:nvSpPr>
        <p:spPr>
          <a:xfrm>
            <a:off x="5557625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5"/>
          <p:cNvSpPr/>
          <p:nvPr/>
        </p:nvSpPr>
        <p:spPr>
          <a:xfrm>
            <a:off x="95857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65"/>
          <p:cNvSpPr/>
          <p:nvPr/>
        </p:nvSpPr>
        <p:spPr>
          <a:xfrm>
            <a:off x="7359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65"/>
          <p:cNvSpPr/>
          <p:nvPr/>
        </p:nvSpPr>
        <p:spPr>
          <a:xfrm>
            <a:off x="46221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65"/>
          <p:cNvSpPr/>
          <p:nvPr/>
        </p:nvSpPr>
        <p:spPr>
          <a:xfrm>
            <a:off x="85845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65"/>
          <p:cNvSpPr txBox="1"/>
          <p:nvPr/>
        </p:nvSpPr>
        <p:spPr>
          <a:xfrm>
            <a:off x="1047250" y="2141750"/>
            <a:ext cx="15276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5"/>
          <p:cNvSpPr/>
          <p:nvPr/>
        </p:nvSpPr>
        <p:spPr>
          <a:xfrm>
            <a:off x="1032175" y="27103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etcd</a:t>
            </a:r>
            <a:endParaRPr/>
          </a:p>
        </p:txBody>
      </p:sp>
      <p:sp>
        <p:nvSpPr>
          <p:cNvPr id="1092" name="Google Shape;1092;p65"/>
          <p:cNvSpPr/>
          <p:nvPr/>
        </p:nvSpPr>
        <p:spPr>
          <a:xfrm>
            <a:off x="1047250" y="2100700"/>
            <a:ext cx="1845600" cy="4794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authority</a:t>
            </a:r>
            <a:endParaRPr/>
          </a:p>
        </p:txBody>
      </p:sp>
      <p:pic>
        <p:nvPicPr>
          <p:cNvPr id="1093" name="Google Shape;109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500" y="2107400"/>
            <a:ext cx="552361" cy="4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525" y="2727709"/>
            <a:ext cx="330300" cy="330282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65"/>
          <p:cNvSpPr txBox="1"/>
          <p:nvPr/>
        </p:nvSpPr>
        <p:spPr>
          <a:xfrm>
            <a:off x="1550525" y="5637600"/>
            <a:ext cx="10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Controller</a:t>
            </a:r>
            <a:endParaRPr b="1"/>
          </a:p>
        </p:txBody>
      </p:sp>
      <p:sp>
        <p:nvSpPr>
          <p:cNvPr id="1096" name="Google Shape;1096;p65"/>
          <p:cNvSpPr txBox="1"/>
          <p:nvPr/>
        </p:nvSpPr>
        <p:spPr>
          <a:xfrm>
            <a:off x="5462275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Worker1</a:t>
            </a:r>
            <a:endParaRPr b="1"/>
          </a:p>
        </p:txBody>
      </p:sp>
      <p:sp>
        <p:nvSpPr>
          <p:cNvPr id="1097" name="Google Shape;1097;p65"/>
          <p:cNvSpPr txBox="1"/>
          <p:nvPr/>
        </p:nvSpPr>
        <p:spPr>
          <a:xfrm>
            <a:off x="9509500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Worker2</a:t>
            </a:r>
            <a:endParaRPr b="1"/>
          </a:p>
        </p:txBody>
      </p:sp>
      <p:sp>
        <p:nvSpPr>
          <p:cNvPr id="1098" name="Google Shape;1098;p65"/>
          <p:cNvSpPr/>
          <p:nvPr/>
        </p:nvSpPr>
        <p:spPr>
          <a:xfrm>
            <a:off x="1032175" y="31675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kube-apiserver</a:t>
            </a:r>
            <a:endParaRPr/>
          </a:p>
        </p:txBody>
      </p:sp>
      <p:cxnSp>
        <p:nvCxnSpPr>
          <p:cNvPr id="1099" name="Google Shape;1099;p65"/>
          <p:cNvCxnSpPr>
            <a:stCxn id="1098" idx="1"/>
            <a:endCxn id="1091" idx="1"/>
          </p:cNvCxnSpPr>
          <p:nvPr/>
        </p:nvCxnSpPr>
        <p:spPr>
          <a:xfrm flipH="1" rot="10800000">
            <a:off x="1032175" y="2892850"/>
            <a:ext cx="600" cy="457200"/>
          </a:xfrm>
          <a:prstGeom prst="bentConnector3">
            <a:avLst>
              <a:gd fmla="val -33341667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00" name="Google Shape;110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525" y="3187250"/>
            <a:ext cx="330300" cy="3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65"/>
          <p:cNvSpPr/>
          <p:nvPr/>
        </p:nvSpPr>
        <p:spPr>
          <a:xfrm>
            <a:off x="1032175" y="36247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kube-scheduler</a:t>
            </a:r>
            <a:endParaRPr/>
          </a:p>
        </p:txBody>
      </p:sp>
      <p:pic>
        <p:nvPicPr>
          <p:cNvPr id="1102" name="Google Shape;1102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8925" y="3646800"/>
            <a:ext cx="312900" cy="31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3" name="Google Shape;1103;p65"/>
          <p:cNvCxnSpPr>
            <a:stCxn id="1101" idx="3"/>
            <a:endCxn id="1098" idx="3"/>
          </p:cNvCxnSpPr>
          <p:nvPr/>
        </p:nvCxnSpPr>
        <p:spPr>
          <a:xfrm flipH="1" rot="10800000">
            <a:off x="2877775" y="3350050"/>
            <a:ext cx="600" cy="4572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4" name="Google Shape;1104;p65"/>
          <p:cNvSpPr/>
          <p:nvPr/>
        </p:nvSpPr>
        <p:spPr>
          <a:xfrm>
            <a:off x="832125" y="4081900"/>
            <a:ext cx="25707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kube-controller-manager</a:t>
            </a:r>
            <a:endParaRPr/>
          </a:p>
        </p:txBody>
      </p:sp>
      <p:pic>
        <p:nvPicPr>
          <p:cNvPr id="1105" name="Google Shape;1105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2415" y="4108001"/>
            <a:ext cx="400512" cy="31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6" name="Google Shape;1106;p65"/>
          <p:cNvCxnSpPr>
            <a:stCxn id="1105" idx="3"/>
            <a:endCxn id="1098" idx="3"/>
          </p:cNvCxnSpPr>
          <p:nvPr/>
        </p:nvCxnSpPr>
        <p:spPr>
          <a:xfrm rot="10800000">
            <a:off x="2877627" y="3350051"/>
            <a:ext cx="525300" cy="914400"/>
          </a:xfrm>
          <a:prstGeom prst="bentConnector3">
            <a:avLst>
              <a:gd fmla="val -45331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7" name="Google Shape;1107;p65"/>
          <p:cNvSpPr/>
          <p:nvPr/>
        </p:nvSpPr>
        <p:spPr>
          <a:xfrm>
            <a:off x="5075575" y="2100700"/>
            <a:ext cx="1845600" cy="15240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kubelet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8" name="Google Shape;1108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4125" y="2175250"/>
            <a:ext cx="330301" cy="330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9" name="Google Shape;1109;p65"/>
          <p:cNvCxnSpPr>
            <a:stCxn id="1107" idx="1"/>
            <a:endCxn id="1098" idx="3"/>
          </p:cNvCxnSpPr>
          <p:nvPr/>
        </p:nvCxnSpPr>
        <p:spPr>
          <a:xfrm flipH="1">
            <a:off x="2877775" y="2862700"/>
            <a:ext cx="2197800" cy="487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110" name="Google Shape;1110;p65"/>
          <p:cNvCxnSpPr>
            <a:stCxn id="1111" idx="0"/>
            <a:endCxn id="1098" idx="3"/>
          </p:cNvCxnSpPr>
          <p:nvPr/>
        </p:nvCxnSpPr>
        <p:spPr>
          <a:xfrm rot="5400000">
            <a:off x="5794525" y="-816050"/>
            <a:ext cx="1249500" cy="7083000"/>
          </a:xfrm>
          <a:prstGeom prst="bentConnector4">
            <a:avLst>
              <a:gd fmla="val -30838" name="adj1"/>
              <a:gd fmla="val 84503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12" name="Google Shape;1112;p65"/>
          <p:cNvSpPr/>
          <p:nvPr/>
        </p:nvSpPr>
        <p:spPr>
          <a:xfrm>
            <a:off x="5253475" y="2592450"/>
            <a:ext cx="1527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docker</a:t>
            </a:r>
            <a:endParaRPr/>
          </a:p>
        </p:txBody>
      </p:sp>
      <p:sp>
        <p:nvSpPr>
          <p:cNvPr id="1113" name="Google Shape;1113;p65"/>
          <p:cNvSpPr/>
          <p:nvPr/>
        </p:nvSpPr>
        <p:spPr>
          <a:xfrm>
            <a:off x="5268025" y="3101600"/>
            <a:ext cx="1527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cni</a:t>
            </a:r>
            <a:endParaRPr/>
          </a:p>
        </p:txBody>
      </p:sp>
      <p:pic>
        <p:nvPicPr>
          <p:cNvPr id="1114" name="Google Shape;1114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33538" y="3159847"/>
            <a:ext cx="341060" cy="2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85000" y="2639362"/>
            <a:ext cx="238125" cy="271270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65"/>
          <p:cNvSpPr/>
          <p:nvPr/>
        </p:nvSpPr>
        <p:spPr>
          <a:xfrm>
            <a:off x="9037975" y="2100700"/>
            <a:ext cx="1845600" cy="15240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kubelet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6" name="Google Shape;1116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06525" y="2175250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65"/>
          <p:cNvSpPr/>
          <p:nvPr/>
        </p:nvSpPr>
        <p:spPr>
          <a:xfrm>
            <a:off x="9215875" y="2592450"/>
            <a:ext cx="1527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docker</a:t>
            </a:r>
            <a:endParaRPr/>
          </a:p>
        </p:txBody>
      </p:sp>
      <p:sp>
        <p:nvSpPr>
          <p:cNvPr id="1118" name="Google Shape;1118;p65"/>
          <p:cNvSpPr/>
          <p:nvPr/>
        </p:nvSpPr>
        <p:spPr>
          <a:xfrm>
            <a:off x="9230425" y="3101600"/>
            <a:ext cx="1527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cni</a:t>
            </a:r>
            <a:endParaRPr/>
          </a:p>
        </p:txBody>
      </p:sp>
      <p:pic>
        <p:nvPicPr>
          <p:cNvPr id="1119" name="Google Shape;1119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95938" y="3159847"/>
            <a:ext cx="341060" cy="2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47400" y="2639362"/>
            <a:ext cx="238125" cy="27127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65"/>
          <p:cNvSpPr/>
          <p:nvPr/>
        </p:nvSpPr>
        <p:spPr>
          <a:xfrm>
            <a:off x="5075575" y="373545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kube-proxy</a:t>
            </a:r>
            <a:endParaRPr/>
          </a:p>
        </p:txBody>
      </p:sp>
      <p:pic>
        <p:nvPicPr>
          <p:cNvPr id="1122" name="Google Shape;1122;p6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09025" y="3717750"/>
            <a:ext cx="400500" cy="40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3" name="Google Shape;1123;p65"/>
          <p:cNvCxnSpPr>
            <a:stCxn id="1121" idx="1"/>
            <a:endCxn id="1098" idx="3"/>
          </p:cNvCxnSpPr>
          <p:nvPr/>
        </p:nvCxnSpPr>
        <p:spPr>
          <a:xfrm rot="10800000">
            <a:off x="2877775" y="3350100"/>
            <a:ext cx="2197800" cy="567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4" name="Google Shape;1124;p65"/>
          <p:cNvSpPr/>
          <p:nvPr/>
        </p:nvSpPr>
        <p:spPr>
          <a:xfrm>
            <a:off x="9037975" y="373545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kube-proxy</a:t>
            </a:r>
            <a:endParaRPr/>
          </a:p>
        </p:txBody>
      </p:sp>
      <p:pic>
        <p:nvPicPr>
          <p:cNvPr id="1125" name="Google Shape;1125;p6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471425" y="3717750"/>
            <a:ext cx="400500" cy="40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6" name="Google Shape;1126;p65"/>
          <p:cNvCxnSpPr>
            <a:stCxn id="1124" idx="2"/>
            <a:endCxn id="1098" idx="3"/>
          </p:cNvCxnSpPr>
          <p:nvPr/>
        </p:nvCxnSpPr>
        <p:spPr>
          <a:xfrm flipH="1" rot="5400000">
            <a:off x="6043975" y="183750"/>
            <a:ext cx="750600" cy="7083000"/>
          </a:xfrm>
          <a:prstGeom prst="bentConnector4">
            <a:avLst>
              <a:gd fmla="val -31725" name="adj1"/>
              <a:gd fmla="val 84503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27" name="Google Shape;1127;p65"/>
          <p:cNvGrpSpPr/>
          <p:nvPr/>
        </p:nvGrpSpPr>
        <p:grpSpPr>
          <a:xfrm>
            <a:off x="7064325" y="2505541"/>
            <a:ext cx="782825" cy="1129148"/>
            <a:chOff x="11091375" y="145266"/>
            <a:chExt cx="782825" cy="1129148"/>
          </a:xfrm>
        </p:grpSpPr>
        <p:pic>
          <p:nvPicPr>
            <p:cNvPr id="1128" name="Google Shape;1128;p6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85375" y="145266"/>
              <a:ext cx="400500" cy="361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9" name="Google Shape;1129;p6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1091375" y="491590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0" name="Google Shape;1130;p6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1270037" y="670274"/>
              <a:ext cx="425500" cy="425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1" name="Google Shape;1131;p65"/>
          <p:cNvGrpSpPr/>
          <p:nvPr/>
        </p:nvGrpSpPr>
        <p:grpSpPr>
          <a:xfrm>
            <a:off x="11030875" y="2556866"/>
            <a:ext cx="782825" cy="1129148"/>
            <a:chOff x="11091375" y="145266"/>
            <a:chExt cx="782825" cy="1129148"/>
          </a:xfrm>
        </p:grpSpPr>
        <p:pic>
          <p:nvPicPr>
            <p:cNvPr id="1132" name="Google Shape;1132;p6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85375" y="145266"/>
              <a:ext cx="400500" cy="361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3" name="Google Shape;1133;p6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1091375" y="491590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4" name="Google Shape;1134;p6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1270037" y="670274"/>
              <a:ext cx="425500" cy="425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5" name="Google Shape;1135;p65"/>
          <p:cNvSpPr txBox="1"/>
          <p:nvPr/>
        </p:nvSpPr>
        <p:spPr>
          <a:xfrm>
            <a:off x="155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(172.31.16.2)</a:t>
            </a:r>
            <a:endParaRPr sz="1200"/>
          </a:p>
        </p:txBody>
      </p:sp>
      <p:sp>
        <p:nvSpPr>
          <p:cNvPr id="1136" name="Google Shape;1136;p65"/>
          <p:cNvSpPr txBox="1"/>
          <p:nvPr/>
        </p:nvSpPr>
        <p:spPr>
          <a:xfrm>
            <a:off x="536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(172.31.16.3)</a:t>
            </a:r>
            <a:endParaRPr sz="1200"/>
          </a:p>
        </p:txBody>
      </p:sp>
      <p:sp>
        <p:nvSpPr>
          <p:cNvPr id="1137" name="Google Shape;1137;p65"/>
          <p:cNvSpPr txBox="1"/>
          <p:nvPr/>
        </p:nvSpPr>
        <p:spPr>
          <a:xfrm>
            <a:off x="9399125" y="58503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(172.31.16.4)</a:t>
            </a:r>
            <a:endParaRPr sz="1200"/>
          </a:p>
        </p:txBody>
      </p:sp>
      <p:sp>
        <p:nvSpPr>
          <p:cNvPr id="1138" name="Google Shape;1138;p65"/>
          <p:cNvSpPr txBox="1"/>
          <p:nvPr/>
        </p:nvSpPr>
        <p:spPr>
          <a:xfrm>
            <a:off x="16862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1139" name="Google Shape;1139;p65"/>
          <p:cNvSpPr txBox="1"/>
          <p:nvPr/>
        </p:nvSpPr>
        <p:spPr>
          <a:xfrm>
            <a:off x="54962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1140" name="Google Shape;1140;p65"/>
          <p:cNvSpPr txBox="1"/>
          <p:nvPr/>
        </p:nvSpPr>
        <p:spPr>
          <a:xfrm>
            <a:off x="95348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1141" name="Google Shape;1141;p65">
            <a:hlinkClick r:id="rId15"/>
          </p:cNvPr>
          <p:cNvSpPr/>
          <p:nvPr/>
        </p:nvSpPr>
        <p:spPr>
          <a:xfrm>
            <a:off x="0" y="6731000"/>
            <a:ext cx="89328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66"/>
          <p:cNvSpPr txBox="1"/>
          <p:nvPr>
            <p:ph type="title"/>
          </p:nvPr>
        </p:nvSpPr>
        <p:spPr>
          <a:xfrm>
            <a:off x="495300" y="317500"/>
            <a:ext cx="6432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kube-proxy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7" name="Google Shape;1147;p66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8" name="Google Shape;1148;p66"/>
          <p:cNvSpPr txBox="1"/>
          <p:nvPr/>
        </p:nvSpPr>
        <p:spPr>
          <a:xfrm>
            <a:off x="495300" y="2806325"/>
            <a:ext cx="10097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do simple TCP and UDP stream forwarding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9" name="Google Shape;1149;p66"/>
          <p:cNvSpPr txBox="1"/>
          <p:nvPr/>
        </p:nvSpPr>
        <p:spPr>
          <a:xfrm>
            <a:off x="495300" y="1510925"/>
            <a:ext cx="10097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Reflects services as defined in the Kubernetes API on each node.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0" name="Google Shape;1150;p66"/>
          <p:cNvSpPr txBox="1"/>
          <p:nvPr/>
        </p:nvSpPr>
        <p:spPr>
          <a:xfrm>
            <a:off x="495300" y="4025525"/>
            <a:ext cx="3998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Uses iptables under the hood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51" name="Google Shape;115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5975" y="221050"/>
            <a:ext cx="613200" cy="6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6">
            <a:hlinkClick r:id="rId4"/>
          </p:cNvPr>
          <p:cNvSpPr/>
          <p:nvPr/>
        </p:nvSpPr>
        <p:spPr>
          <a:xfrm>
            <a:off x="0" y="6731000"/>
            <a:ext cx="9053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495300" y="317500"/>
            <a:ext cx="4242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Let’s begin!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8" name="Google Shape;258;p31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p31"/>
          <p:cNvSpPr txBox="1"/>
          <p:nvPr>
            <p:ph idx="2" type="body"/>
          </p:nvPr>
        </p:nvSpPr>
        <p:spPr>
          <a:xfrm>
            <a:off x="495300" y="861050"/>
            <a:ext cx="78666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Starting setup: We will use a simple one for this course</a:t>
            </a:r>
            <a:endParaRPr/>
          </a:p>
        </p:txBody>
      </p:sp>
      <p:sp>
        <p:nvSpPr>
          <p:cNvPr id="260" name="Google Shape;260;p31"/>
          <p:cNvSpPr/>
          <p:nvPr/>
        </p:nvSpPr>
        <p:spPr>
          <a:xfrm>
            <a:off x="17093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1"/>
          <p:cNvSpPr/>
          <p:nvPr/>
        </p:nvSpPr>
        <p:spPr>
          <a:xfrm>
            <a:off x="5557625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"/>
          <p:cNvSpPr/>
          <p:nvPr/>
        </p:nvSpPr>
        <p:spPr>
          <a:xfrm>
            <a:off x="95857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1"/>
          <p:cNvSpPr/>
          <p:nvPr/>
        </p:nvSpPr>
        <p:spPr>
          <a:xfrm>
            <a:off x="7359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1"/>
          <p:cNvSpPr/>
          <p:nvPr/>
        </p:nvSpPr>
        <p:spPr>
          <a:xfrm>
            <a:off x="46221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1"/>
          <p:cNvSpPr/>
          <p:nvPr/>
        </p:nvSpPr>
        <p:spPr>
          <a:xfrm>
            <a:off x="85845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1"/>
          <p:cNvSpPr txBox="1"/>
          <p:nvPr/>
        </p:nvSpPr>
        <p:spPr>
          <a:xfrm>
            <a:off x="1550525" y="5637600"/>
            <a:ext cx="10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Controller</a:t>
            </a:r>
            <a:endParaRPr b="1"/>
          </a:p>
        </p:txBody>
      </p:sp>
      <p:sp>
        <p:nvSpPr>
          <p:cNvPr id="267" name="Google Shape;267;p31"/>
          <p:cNvSpPr txBox="1"/>
          <p:nvPr/>
        </p:nvSpPr>
        <p:spPr>
          <a:xfrm>
            <a:off x="5462275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Worker1</a:t>
            </a:r>
            <a:endParaRPr b="1"/>
          </a:p>
        </p:txBody>
      </p:sp>
      <p:sp>
        <p:nvSpPr>
          <p:cNvPr id="268" name="Google Shape;268;p31"/>
          <p:cNvSpPr txBox="1"/>
          <p:nvPr/>
        </p:nvSpPr>
        <p:spPr>
          <a:xfrm>
            <a:off x="155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(172.31.16.2)</a:t>
            </a:r>
            <a:endParaRPr sz="1200"/>
          </a:p>
        </p:txBody>
      </p:sp>
      <p:sp>
        <p:nvSpPr>
          <p:cNvPr id="269" name="Google Shape;269;p31"/>
          <p:cNvSpPr txBox="1"/>
          <p:nvPr/>
        </p:nvSpPr>
        <p:spPr>
          <a:xfrm>
            <a:off x="9509500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Worker2</a:t>
            </a:r>
            <a:endParaRPr b="1"/>
          </a:p>
        </p:txBody>
      </p:sp>
      <p:sp>
        <p:nvSpPr>
          <p:cNvPr id="270" name="Google Shape;270;p31"/>
          <p:cNvSpPr txBox="1"/>
          <p:nvPr/>
        </p:nvSpPr>
        <p:spPr>
          <a:xfrm>
            <a:off x="536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(172.31.16.3)</a:t>
            </a:r>
            <a:endParaRPr sz="1200"/>
          </a:p>
        </p:txBody>
      </p:sp>
      <p:sp>
        <p:nvSpPr>
          <p:cNvPr id="271" name="Google Shape;271;p31"/>
          <p:cNvSpPr txBox="1"/>
          <p:nvPr/>
        </p:nvSpPr>
        <p:spPr>
          <a:xfrm>
            <a:off x="9399125" y="58503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(172.31.16.4)</a:t>
            </a:r>
            <a:endParaRPr sz="1200"/>
          </a:p>
        </p:txBody>
      </p:sp>
      <p:sp>
        <p:nvSpPr>
          <p:cNvPr id="272" name="Google Shape;272;p31"/>
          <p:cNvSpPr txBox="1"/>
          <p:nvPr/>
        </p:nvSpPr>
        <p:spPr>
          <a:xfrm>
            <a:off x="16862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273" name="Google Shape;273;p31"/>
          <p:cNvSpPr txBox="1"/>
          <p:nvPr/>
        </p:nvSpPr>
        <p:spPr>
          <a:xfrm>
            <a:off x="54962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274" name="Google Shape;274;p31"/>
          <p:cNvSpPr txBox="1"/>
          <p:nvPr/>
        </p:nvSpPr>
        <p:spPr>
          <a:xfrm>
            <a:off x="95348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275" name="Google Shape;275;p31"/>
          <p:cNvSpPr txBox="1"/>
          <p:nvPr/>
        </p:nvSpPr>
        <p:spPr>
          <a:xfrm>
            <a:off x="8508325" y="360075"/>
            <a:ext cx="144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IP Ranges: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8813125" y="664875"/>
            <a:ext cx="30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Bare metal nodes: 172.31.16.0/20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8813125" y="9696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Pods: 10.32.0.0/16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8813125" y="12744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Services: 10.200.0.0/24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9" name="Google Shape;279;p31">
            <a:hlinkClick r:id="rId3"/>
          </p:cNvPr>
          <p:cNvSpPr/>
          <p:nvPr/>
        </p:nvSpPr>
        <p:spPr>
          <a:xfrm>
            <a:off x="0" y="6731000"/>
            <a:ext cx="48285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7"/>
          <p:cNvSpPr txBox="1"/>
          <p:nvPr>
            <p:ph type="title"/>
          </p:nvPr>
        </p:nvSpPr>
        <p:spPr>
          <a:xfrm>
            <a:off x="495300" y="317500"/>
            <a:ext cx="6432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kube-proxy: steps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8" name="Google Shape;1158;p67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59" name="Google Shape;115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5975" y="221050"/>
            <a:ext cx="613200" cy="6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67"/>
          <p:cNvSpPr txBox="1"/>
          <p:nvPr/>
        </p:nvSpPr>
        <p:spPr>
          <a:xfrm>
            <a:off x="495300" y="3949325"/>
            <a:ext cx="5820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Download and install kube-proxy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1" name="Google Shape;1161;p67"/>
          <p:cNvSpPr txBox="1"/>
          <p:nvPr/>
        </p:nvSpPr>
        <p:spPr>
          <a:xfrm>
            <a:off x="495300" y="4635125"/>
            <a:ext cx="5320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kube-proxy systemd service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2" name="Google Shape;1162;p67"/>
          <p:cNvSpPr txBox="1"/>
          <p:nvPr/>
        </p:nvSpPr>
        <p:spPr>
          <a:xfrm>
            <a:off x="495300" y="3187325"/>
            <a:ext cx="5820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 iptables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3" name="Google Shape;1163;p67"/>
          <p:cNvSpPr txBox="1"/>
          <p:nvPr/>
        </p:nvSpPr>
        <p:spPr>
          <a:xfrm>
            <a:off x="571500" y="1282325"/>
            <a:ext cx="5820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kube-controller manager certificates: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4" name="Google Shape;1164;p67"/>
          <p:cNvSpPr txBox="1"/>
          <p:nvPr/>
        </p:nvSpPr>
        <p:spPr>
          <a:xfrm>
            <a:off x="1333500" y="1815725"/>
            <a:ext cx="5820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Accessing kube-apiserver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5" name="Google Shape;1165;p67"/>
          <p:cNvSpPr txBox="1"/>
          <p:nvPr/>
        </p:nvSpPr>
        <p:spPr>
          <a:xfrm>
            <a:off x="495300" y="2501525"/>
            <a:ext cx="5820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kubeconfig to access kube-apiserver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6" name="Google Shape;1166;p67">
            <a:hlinkClick r:id="rId4"/>
          </p:cNvPr>
          <p:cNvSpPr/>
          <p:nvPr/>
        </p:nvSpPr>
        <p:spPr>
          <a:xfrm>
            <a:off x="0" y="6731000"/>
            <a:ext cx="91743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68"/>
          <p:cNvSpPr txBox="1"/>
          <p:nvPr>
            <p:ph type="title"/>
          </p:nvPr>
        </p:nvSpPr>
        <p:spPr>
          <a:xfrm>
            <a:off x="495300" y="317500"/>
            <a:ext cx="10005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kube-proxy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/>
              <a:t>command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2" name="Google Shape;1172;p68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173" name="Google Shape;1173;p68"/>
          <p:cNvGraphicFramePr/>
          <p:nvPr/>
        </p:nvGraphicFramePr>
        <p:xfrm>
          <a:off x="554400" y="218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6709525"/>
              </a:tblGrid>
              <a:tr h="1611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highlight>
                            <a:srgbClr val="F6F8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kube-proxy</a:t>
                      </a:r>
                      <a:endParaRPr sz="1800"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pic>
        <p:nvPicPr>
          <p:cNvPr id="1174" name="Google Shape;117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5975" y="221050"/>
            <a:ext cx="613200" cy="6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68"/>
          <p:cNvSpPr txBox="1"/>
          <p:nvPr/>
        </p:nvSpPr>
        <p:spPr>
          <a:xfrm>
            <a:off x="457200" y="2514600"/>
            <a:ext cx="59124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--kubeconfig=${KUBE_PROXY_KUBECONFIG_PATH}</a:t>
            </a:r>
            <a:endParaRPr sz="1800"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6" name="Google Shape;1176;p68"/>
          <p:cNvSpPr txBox="1"/>
          <p:nvPr/>
        </p:nvSpPr>
        <p:spPr>
          <a:xfrm>
            <a:off x="457200" y="3124200"/>
            <a:ext cx="3000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--v=2</a:t>
            </a:r>
            <a:endParaRPr sz="1800"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7" name="Google Shape;1177;p68"/>
          <p:cNvSpPr/>
          <p:nvPr/>
        </p:nvSpPr>
        <p:spPr>
          <a:xfrm>
            <a:off x="6198900" y="2468050"/>
            <a:ext cx="330300" cy="47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68"/>
          <p:cNvSpPr txBox="1"/>
          <p:nvPr/>
        </p:nvSpPr>
        <p:spPr>
          <a:xfrm>
            <a:off x="6584475" y="2468050"/>
            <a:ext cx="5408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Kubeconfig file for accessing kube-apiserver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9" name="Google Shape;1179;p68"/>
          <p:cNvSpPr/>
          <p:nvPr/>
        </p:nvSpPr>
        <p:spPr>
          <a:xfrm>
            <a:off x="1478500" y="3005300"/>
            <a:ext cx="399900" cy="613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68"/>
          <p:cNvSpPr txBox="1"/>
          <p:nvPr/>
        </p:nvSpPr>
        <p:spPr>
          <a:xfrm>
            <a:off x="1933575" y="3100800"/>
            <a:ext cx="4502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verbose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1" name="Google Shape;1181;p68">
            <a:hlinkClick r:id="rId4"/>
          </p:cNvPr>
          <p:cNvSpPr/>
          <p:nvPr/>
        </p:nvSpPr>
        <p:spPr>
          <a:xfrm>
            <a:off x="0" y="6731000"/>
            <a:ext cx="92949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69"/>
          <p:cNvSpPr txBox="1"/>
          <p:nvPr>
            <p:ph type="title"/>
          </p:nvPr>
        </p:nvSpPr>
        <p:spPr>
          <a:xfrm>
            <a:off x="495300" y="317500"/>
            <a:ext cx="7300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Done with the basic component setup!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7" name="Google Shape;1187;p69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8" name="Google Shape;1188;p69"/>
          <p:cNvSpPr txBox="1"/>
          <p:nvPr>
            <p:ph idx="2" type="body"/>
          </p:nvPr>
        </p:nvSpPr>
        <p:spPr>
          <a:xfrm>
            <a:off x="495300" y="784850"/>
            <a:ext cx="60279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Easy, huh?</a:t>
            </a:r>
            <a:endParaRPr/>
          </a:p>
        </p:txBody>
      </p:sp>
      <p:sp>
        <p:nvSpPr>
          <p:cNvPr id="1189" name="Google Shape;1189;p69"/>
          <p:cNvSpPr/>
          <p:nvPr/>
        </p:nvSpPr>
        <p:spPr>
          <a:xfrm>
            <a:off x="17093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69"/>
          <p:cNvSpPr/>
          <p:nvPr/>
        </p:nvSpPr>
        <p:spPr>
          <a:xfrm>
            <a:off x="5557625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9"/>
          <p:cNvSpPr/>
          <p:nvPr/>
        </p:nvSpPr>
        <p:spPr>
          <a:xfrm>
            <a:off x="95857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69"/>
          <p:cNvSpPr/>
          <p:nvPr/>
        </p:nvSpPr>
        <p:spPr>
          <a:xfrm>
            <a:off x="7359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69"/>
          <p:cNvSpPr/>
          <p:nvPr/>
        </p:nvSpPr>
        <p:spPr>
          <a:xfrm>
            <a:off x="46221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9"/>
          <p:cNvSpPr/>
          <p:nvPr/>
        </p:nvSpPr>
        <p:spPr>
          <a:xfrm>
            <a:off x="85845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69"/>
          <p:cNvSpPr txBox="1"/>
          <p:nvPr/>
        </p:nvSpPr>
        <p:spPr>
          <a:xfrm>
            <a:off x="1047250" y="2141750"/>
            <a:ext cx="15276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69"/>
          <p:cNvSpPr/>
          <p:nvPr/>
        </p:nvSpPr>
        <p:spPr>
          <a:xfrm>
            <a:off x="1032175" y="27103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etcd</a:t>
            </a:r>
            <a:endParaRPr/>
          </a:p>
        </p:txBody>
      </p:sp>
      <p:sp>
        <p:nvSpPr>
          <p:cNvPr id="1197" name="Google Shape;1197;p69"/>
          <p:cNvSpPr/>
          <p:nvPr/>
        </p:nvSpPr>
        <p:spPr>
          <a:xfrm>
            <a:off x="1047250" y="2100700"/>
            <a:ext cx="1845600" cy="4794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authority</a:t>
            </a:r>
            <a:endParaRPr/>
          </a:p>
        </p:txBody>
      </p:sp>
      <p:pic>
        <p:nvPicPr>
          <p:cNvPr id="1198" name="Google Shape;119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500" y="2107400"/>
            <a:ext cx="552361" cy="4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525" y="2727709"/>
            <a:ext cx="330300" cy="330282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/>
          <p:nvPr/>
        </p:nvSpPr>
        <p:spPr>
          <a:xfrm>
            <a:off x="1550525" y="5637600"/>
            <a:ext cx="10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Controller</a:t>
            </a:r>
            <a:endParaRPr b="1"/>
          </a:p>
        </p:txBody>
      </p:sp>
      <p:sp>
        <p:nvSpPr>
          <p:cNvPr id="1201" name="Google Shape;1201;p69"/>
          <p:cNvSpPr txBox="1"/>
          <p:nvPr/>
        </p:nvSpPr>
        <p:spPr>
          <a:xfrm>
            <a:off x="5462275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Worker1</a:t>
            </a:r>
            <a:endParaRPr b="1"/>
          </a:p>
        </p:txBody>
      </p:sp>
      <p:sp>
        <p:nvSpPr>
          <p:cNvPr id="1202" name="Google Shape;1202;p69"/>
          <p:cNvSpPr txBox="1"/>
          <p:nvPr/>
        </p:nvSpPr>
        <p:spPr>
          <a:xfrm>
            <a:off x="9509500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Worker2</a:t>
            </a:r>
            <a:endParaRPr b="1"/>
          </a:p>
        </p:txBody>
      </p:sp>
      <p:sp>
        <p:nvSpPr>
          <p:cNvPr id="1203" name="Google Shape;1203;p69"/>
          <p:cNvSpPr/>
          <p:nvPr/>
        </p:nvSpPr>
        <p:spPr>
          <a:xfrm>
            <a:off x="1032175" y="31675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kube-apiserver</a:t>
            </a:r>
            <a:endParaRPr/>
          </a:p>
        </p:txBody>
      </p:sp>
      <p:cxnSp>
        <p:nvCxnSpPr>
          <p:cNvPr id="1204" name="Google Shape;1204;p69"/>
          <p:cNvCxnSpPr>
            <a:stCxn id="1203" idx="1"/>
            <a:endCxn id="1196" idx="1"/>
          </p:cNvCxnSpPr>
          <p:nvPr/>
        </p:nvCxnSpPr>
        <p:spPr>
          <a:xfrm flipH="1" rot="10800000">
            <a:off x="1032175" y="2892850"/>
            <a:ext cx="600" cy="457200"/>
          </a:xfrm>
          <a:prstGeom prst="bentConnector3">
            <a:avLst>
              <a:gd fmla="val -33341667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05" name="Google Shape;120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525" y="3187250"/>
            <a:ext cx="330300" cy="3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69"/>
          <p:cNvSpPr/>
          <p:nvPr/>
        </p:nvSpPr>
        <p:spPr>
          <a:xfrm>
            <a:off x="1032175" y="36247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kube-scheduler</a:t>
            </a:r>
            <a:endParaRPr/>
          </a:p>
        </p:txBody>
      </p:sp>
      <p:pic>
        <p:nvPicPr>
          <p:cNvPr id="1207" name="Google Shape;1207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8925" y="3646800"/>
            <a:ext cx="312900" cy="31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8" name="Google Shape;1208;p69"/>
          <p:cNvCxnSpPr>
            <a:stCxn id="1206" idx="3"/>
            <a:endCxn id="1203" idx="3"/>
          </p:cNvCxnSpPr>
          <p:nvPr/>
        </p:nvCxnSpPr>
        <p:spPr>
          <a:xfrm flipH="1" rot="10800000">
            <a:off x="2877775" y="3350050"/>
            <a:ext cx="600" cy="4572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9" name="Google Shape;1209;p69"/>
          <p:cNvSpPr/>
          <p:nvPr/>
        </p:nvSpPr>
        <p:spPr>
          <a:xfrm>
            <a:off x="832125" y="4081900"/>
            <a:ext cx="25707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kube-controller-manager</a:t>
            </a:r>
            <a:endParaRPr/>
          </a:p>
        </p:txBody>
      </p:sp>
      <p:pic>
        <p:nvPicPr>
          <p:cNvPr id="1210" name="Google Shape;1210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2415" y="4108001"/>
            <a:ext cx="400512" cy="31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1" name="Google Shape;1211;p69"/>
          <p:cNvCxnSpPr>
            <a:stCxn id="1210" idx="3"/>
            <a:endCxn id="1203" idx="3"/>
          </p:cNvCxnSpPr>
          <p:nvPr/>
        </p:nvCxnSpPr>
        <p:spPr>
          <a:xfrm rot="10800000">
            <a:off x="2877627" y="3350051"/>
            <a:ext cx="525300" cy="914400"/>
          </a:xfrm>
          <a:prstGeom prst="bentConnector3">
            <a:avLst>
              <a:gd fmla="val -45331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2" name="Google Shape;1212;p69"/>
          <p:cNvSpPr/>
          <p:nvPr/>
        </p:nvSpPr>
        <p:spPr>
          <a:xfrm>
            <a:off x="5075575" y="2100700"/>
            <a:ext cx="1845600" cy="15240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kubelet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3" name="Google Shape;1213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4125" y="2175250"/>
            <a:ext cx="330301" cy="330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4" name="Google Shape;1214;p69"/>
          <p:cNvCxnSpPr>
            <a:stCxn id="1212" idx="1"/>
            <a:endCxn id="1203" idx="3"/>
          </p:cNvCxnSpPr>
          <p:nvPr/>
        </p:nvCxnSpPr>
        <p:spPr>
          <a:xfrm flipH="1">
            <a:off x="2877775" y="2862700"/>
            <a:ext cx="2197800" cy="487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15" name="Google Shape;1215;p69"/>
          <p:cNvCxnSpPr>
            <a:stCxn id="1216" idx="0"/>
            <a:endCxn id="1203" idx="3"/>
          </p:cNvCxnSpPr>
          <p:nvPr/>
        </p:nvCxnSpPr>
        <p:spPr>
          <a:xfrm rot="5400000">
            <a:off x="5794525" y="-816050"/>
            <a:ext cx="1249500" cy="7083000"/>
          </a:xfrm>
          <a:prstGeom prst="bentConnector4">
            <a:avLst>
              <a:gd fmla="val -30838" name="adj1"/>
              <a:gd fmla="val 84503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17" name="Google Shape;1217;p69"/>
          <p:cNvSpPr/>
          <p:nvPr/>
        </p:nvSpPr>
        <p:spPr>
          <a:xfrm>
            <a:off x="5253475" y="2592450"/>
            <a:ext cx="1527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docker</a:t>
            </a:r>
            <a:endParaRPr/>
          </a:p>
        </p:txBody>
      </p:sp>
      <p:sp>
        <p:nvSpPr>
          <p:cNvPr id="1218" name="Google Shape;1218;p69"/>
          <p:cNvSpPr/>
          <p:nvPr/>
        </p:nvSpPr>
        <p:spPr>
          <a:xfrm>
            <a:off x="5268025" y="3101600"/>
            <a:ext cx="1527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cni</a:t>
            </a:r>
            <a:endParaRPr/>
          </a:p>
        </p:txBody>
      </p:sp>
      <p:pic>
        <p:nvPicPr>
          <p:cNvPr id="1219" name="Google Shape;1219;p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33538" y="3159847"/>
            <a:ext cx="341060" cy="2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85000" y="2639362"/>
            <a:ext cx="238125" cy="271270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69"/>
          <p:cNvSpPr/>
          <p:nvPr/>
        </p:nvSpPr>
        <p:spPr>
          <a:xfrm>
            <a:off x="9037975" y="2100700"/>
            <a:ext cx="1845600" cy="15240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kubelet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1" name="Google Shape;1221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06525" y="2175250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69"/>
          <p:cNvSpPr/>
          <p:nvPr/>
        </p:nvSpPr>
        <p:spPr>
          <a:xfrm>
            <a:off x="9215875" y="2592450"/>
            <a:ext cx="1527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docker</a:t>
            </a:r>
            <a:endParaRPr/>
          </a:p>
        </p:txBody>
      </p:sp>
      <p:sp>
        <p:nvSpPr>
          <p:cNvPr id="1223" name="Google Shape;1223;p69"/>
          <p:cNvSpPr/>
          <p:nvPr/>
        </p:nvSpPr>
        <p:spPr>
          <a:xfrm>
            <a:off x="9230425" y="3101600"/>
            <a:ext cx="1527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cni</a:t>
            </a:r>
            <a:endParaRPr/>
          </a:p>
        </p:txBody>
      </p:sp>
      <p:pic>
        <p:nvPicPr>
          <p:cNvPr id="1224" name="Google Shape;1224;p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95938" y="3159847"/>
            <a:ext cx="341060" cy="2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47400" y="2639362"/>
            <a:ext cx="238125" cy="27127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69"/>
          <p:cNvSpPr/>
          <p:nvPr/>
        </p:nvSpPr>
        <p:spPr>
          <a:xfrm>
            <a:off x="5075575" y="373545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kube-proxy</a:t>
            </a:r>
            <a:endParaRPr/>
          </a:p>
        </p:txBody>
      </p:sp>
      <p:pic>
        <p:nvPicPr>
          <p:cNvPr id="1227" name="Google Shape;1227;p6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09025" y="3717750"/>
            <a:ext cx="400500" cy="40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8" name="Google Shape;1228;p69"/>
          <p:cNvCxnSpPr>
            <a:stCxn id="1226" idx="1"/>
            <a:endCxn id="1203" idx="3"/>
          </p:cNvCxnSpPr>
          <p:nvPr/>
        </p:nvCxnSpPr>
        <p:spPr>
          <a:xfrm rot="10800000">
            <a:off x="2877775" y="3350100"/>
            <a:ext cx="2197800" cy="567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9" name="Google Shape;1229;p69"/>
          <p:cNvSpPr/>
          <p:nvPr/>
        </p:nvSpPr>
        <p:spPr>
          <a:xfrm>
            <a:off x="9037975" y="373545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kube-proxy</a:t>
            </a:r>
            <a:endParaRPr/>
          </a:p>
        </p:txBody>
      </p:sp>
      <p:pic>
        <p:nvPicPr>
          <p:cNvPr id="1230" name="Google Shape;1230;p6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471425" y="3717750"/>
            <a:ext cx="400500" cy="40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1" name="Google Shape;1231;p69"/>
          <p:cNvCxnSpPr>
            <a:stCxn id="1229" idx="2"/>
            <a:endCxn id="1203" idx="3"/>
          </p:cNvCxnSpPr>
          <p:nvPr/>
        </p:nvCxnSpPr>
        <p:spPr>
          <a:xfrm flipH="1" rot="5400000">
            <a:off x="6043975" y="183750"/>
            <a:ext cx="750600" cy="7083000"/>
          </a:xfrm>
          <a:prstGeom prst="bentConnector4">
            <a:avLst>
              <a:gd fmla="val -31725" name="adj1"/>
              <a:gd fmla="val 84503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232" name="Google Shape;1232;p69"/>
          <p:cNvGrpSpPr/>
          <p:nvPr/>
        </p:nvGrpSpPr>
        <p:grpSpPr>
          <a:xfrm>
            <a:off x="7064325" y="2505541"/>
            <a:ext cx="782825" cy="1129148"/>
            <a:chOff x="11091375" y="145266"/>
            <a:chExt cx="782825" cy="1129148"/>
          </a:xfrm>
        </p:grpSpPr>
        <p:pic>
          <p:nvPicPr>
            <p:cNvPr id="1233" name="Google Shape;1233;p6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85375" y="145266"/>
              <a:ext cx="400500" cy="361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4" name="Google Shape;1234;p6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1091375" y="491590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5" name="Google Shape;1235;p6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1270037" y="670274"/>
              <a:ext cx="425500" cy="425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36" name="Google Shape;1236;p69"/>
          <p:cNvGrpSpPr/>
          <p:nvPr/>
        </p:nvGrpSpPr>
        <p:grpSpPr>
          <a:xfrm>
            <a:off x="11030875" y="2556866"/>
            <a:ext cx="782825" cy="1129148"/>
            <a:chOff x="11091375" y="145266"/>
            <a:chExt cx="782825" cy="1129148"/>
          </a:xfrm>
        </p:grpSpPr>
        <p:pic>
          <p:nvPicPr>
            <p:cNvPr id="1237" name="Google Shape;1237;p6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85375" y="145266"/>
              <a:ext cx="400500" cy="361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8" name="Google Shape;1238;p6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1091375" y="491590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9" name="Google Shape;1239;p6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1270037" y="670274"/>
              <a:ext cx="425500" cy="425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0" name="Google Shape;1240;p69"/>
          <p:cNvSpPr txBox="1"/>
          <p:nvPr/>
        </p:nvSpPr>
        <p:spPr>
          <a:xfrm>
            <a:off x="155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(172.31.16.2)</a:t>
            </a:r>
            <a:endParaRPr sz="1200"/>
          </a:p>
        </p:txBody>
      </p:sp>
      <p:sp>
        <p:nvSpPr>
          <p:cNvPr id="1241" name="Google Shape;1241;p69"/>
          <p:cNvSpPr txBox="1"/>
          <p:nvPr/>
        </p:nvSpPr>
        <p:spPr>
          <a:xfrm>
            <a:off x="536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(172.31.16.3)</a:t>
            </a:r>
            <a:endParaRPr sz="1200"/>
          </a:p>
        </p:txBody>
      </p:sp>
      <p:sp>
        <p:nvSpPr>
          <p:cNvPr id="1242" name="Google Shape;1242;p69"/>
          <p:cNvSpPr txBox="1"/>
          <p:nvPr/>
        </p:nvSpPr>
        <p:spPr>
          <a:xfrm>
            <a:off x="9399125" y="58503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(172.31.16.4)</a:t>
            </a:r>
            <a:endParaRPr sz="1200"/>
          </a:p>
        </p:txBody>
      </p:sp>
      <p:sp>
        <p:nvSpPr>
          <p:cNvPr id="1243" name="Google Shape;1243;p69"/>
          <p:cNvSpPr txBox="1"/>
          <p:nvPr/>
        </p:nvSpPr>
        <p:spPr>
          <a:xfrm>
            <a:off x="16862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1244" name="Google Shape;1244;p69"/>
          <p:cNvSpPr txBox="1"/>
          <p:nvPr/>
        </p:nvSpPr>
        <p:spPr>
          <a:xfrm>
            <a:off x="54962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1245" name="Google Shape;1245;p69"/>
          <p:cNvSpPr txBox="1"/>
          <p:nvPr/>
        </p:nvSpPr>
        <p:spPr>
          <a:xfrm>
            <a:off x="95348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1246" name="Google Shape;1246;p69">
            <a:hlinkClick r:id="rId15"/>
          </p:cNvPr>
          <p:cNvSpPr/>
          <p:nvPr/>
        </p:nvSpPr>
        <p:spPr>
          <a:xfrm>
            <a:off x="0" y="6731000"/>
            <a:ext cx="94155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70"/>
          <p:cNvSpPr txBox="1"/>
          <p:nvPr>
            <p:ph type="title"/>
          </p:nvPr>
        </p:nvSpPr>
        <p:spPr>
          <a:xfrm>
            <a:off x="495300" y="317500"/>
            <a:ext cx="11221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Let’s add components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2" name="Google Shape;1252;p70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3" name="Google Shape;1253;p70"/>
          <p:cNvSpPr txBox="1"/>
          <p:nvPr>
            <p:ph idx="2" type="body"/>
          </p:nvPr>
        </p:nvSpPr>
        <p:spPr>
          <a:xfrm>
            <a:off x="495300" y="784850"/>
            <a:ext cx="67662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Shall we start with Helm? </a:t>
            </a:r>
            <a:endParaRPr/>
          </a:p>
        </p:txBody>
      </p:sp>
      <p:sp>
        <p:nvSpPr>
          <p:cNvPr id="1254" name="Google Shape;1254;p70"/>
          <p:cNvSpPr/>
          <p:nvPr/>
        </p:nvSpPr>
        <p:spPr>
          <a:xfrm>
            <a:off x="17093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70"/>
          <p:cNvSpPr/>
          <p:nvPr/>
        </p:nvSpPr>
        <p:spPr>
          <a:xfrm>
            <a:off x="5557625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70"/>
          <p:cNvSpPr/>
          <p:nvPr/>
        </p:nvSpPr>
        <p:spPr>
          <a:xfrm>
            <a:off x="95857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70"/>
          <p:cNvSpPr/>
          <p:nvPr/>
        </p:nvSpPr>
        <p:spPr>
          <a:xfrm>
            <a:off x="7359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70"/>
          <p:cNvSpPr/>
          <p:nvPr/>
        </p:nvSpPr>
        <p:spPr>
          <a:xfrm>
            <a:off x="4622125" y="4052850"/>
            <a:ext cx="2743200" cy="782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70"/>
          <p:cNvSpPr txBox="1"/>
          <p:nvPr/>
        </p:nvSpPr>
        <p:spPr>
          <a:xfrm>
            <a:off x="1047250" y="2141750"/>
            <a:ext cx="15276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70"/>
          <p:cNvSpPr/>
          <p:nvPr/>
        </p:nvSpPr>
        <p:spPr>
          <a:xfrm>
            <a:off x="1032175" y="27103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etcd</a:t>
            </a:r>
            <a:endParaRPr/>
          </a:p>
        </p:txBody>
      </p:sp>
      <p:sp>
        <p:nvSpPr>
          <p:cNvPr id="1261" name="Google Shape;1261;p70"/>
          <p:cNvSpPr/>
          <p:nvPr/>
        </p:nvSpPr>
        <p:spPr>
          <a:xfrm>
            <a:off x="1047250" y="2100700"/>
            <a:ext cx="1845600" cy="4794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authority</a:t>
            </a:r>
            <a:endParaRPr/>
          </a:p>
        </p:txBody>
      </p:sp>
      <p:pic>
        <p:nvPicPr>
          <p:cNvPr id="1262" name="Google Shape;126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500" y="2107400"/>
            <a:ext cx="552361" cy="4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525" y="2727709"/>
            <a:ext cx="330300" cy="330282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70"/>
          <p:cNvSpPr/>
          <p:nvPr/>
        </p:nvSpPr>
        <p:spPr>
          <a:xfrm>
            <a:off x="1032175" y="31675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kube-apiserver</a:t>
            </a:r>
            <a:endParaRPr/>
          </a:p>
        </p:txBody>
      </p:sp>
      <p:cxnSp>
        <p:nvCxnSpPr>
          <p:cNvPr id="1265" name="Google Shape;1265;p70"/>
          <p:cNvCxnSpPr>
            <a:stCxn id="1264" idx="1"/>
            <a:endCxn id="1260" idx="1"/>
          </p:cNvCxnSpPr>
          <p:nvPr/>
        </p:nvCxnSpPr>
        <p:spPr>
          <a:xfrm flipH="1" rot="10800000">
            <a:off x="1032175" y="2892850"/>
            <a:ext cx="600" cy="457200"/>
          </a:xfrm>
          <a:prstGeom prst="bentConnector3">
            <a:avLst>
              <a:gd fmla="val -33341667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66" name="Google Shape;126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525" y="3187250"/>
            <a:ext cx="330300" cy="3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70"/>
          <p:cNvSpPr/>
          <p:nvPr/>
        </p:nvSpPr>
        <p:spPr>
          <a:xfrm>
            <a:off x="1032175" y="36247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kube-scheduler</a:t>
            </a:r>
            <a:endParaRPr/>
          </a:p>
        </p:txBody>
      </p:sp>
      <p:pic>
        <p:nvPicPr>
          <p:cNvPr id="1268" name="Google Shape;1268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8925" y="3646800"/>
            <a:ext cx="312900" cy="31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9" name="Google Shape;1269;p70"/>
          <p:cNvCxnSpPr>
            <a:stCxn id="1267" idx="3"/>
            <a:endCxn id="1264" idx="3"/>
          </p:cNvCxnSpPr>
          <p:nvPr/>
        </p:nvCxnSpPr>
        <p:spPr>
          <a:xfrm flipH="1" rot="10800000">
            <a:off x="2877775" y="3350050"/>
            <a:ext cx="600" cy="4572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0" name="Google Shape;1270;p70"/>
          <p:cNvSpPr/>
          <p:nvPr/>
        </p:nvSpPr>
        <p:spPr>
          <a:xfrm>
            <a:off x="832125" y="4081900"/>
            <a:ext cx="25707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kube-controller-manager</a:t>
            </a:r>
            <a:endParaRPr/>
          </a:p>
        </p:txBody>
      </p:sp>
      <p:pic>
        <p:nvPicPr>
          <p:cNvPr id="1271" name="Google Shape;1271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2415" y="4108001"/>
            <a:ext cx="400512" cy="31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2" name="Google Shape;1272;p70"/>
          <p:cNvCxnSpPr>
            <a:stCxn id="1271" idx="3"/>
            <a:endCxn id="1264" idx="3"/>
          </p:cNvCxnSpPr>
          <p:nvPr/>
        </p:nvCxnSpPr>
        <p:spPr>
          <a:xfrm rot="10800000">
            <a:off x="2877627" y="3350051"/>
            <a:ext cx="525300" cy="914400"/>
          </a:xfrm>
          <a:prstGeom prst="bentConnector3">
            <a:avLst>
              <a:gd fmla="val -45331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73" name="Google Shape;1273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1425" y="4251150"/>
            <a:ext cx="330300" cy="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0200" y="4315762"/>
            <a:ext cx="238125" cy="27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19138" y="4302847"/>
            <a:ext cx="341060" cy="2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43925" y="4308850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70"/>
          <p:cNvSpPr/>
          <p:nvPr/>
        </p:nvSpPr>
        <p:spPr>
          <a:xfrm>
            <a:off x="8584525" y="4052850"/>
            <a:ext cx="2743200" cy="782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8" name="Google Shape;1278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623825" y="4251150"/>
            <a:ext cx="330300" cy="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42600" y="4315762"/>
            <a:ext cx="238125" cy="27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81538" y="4302847"/>
            <a:ext cx="341060" cy="2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906325" y="4308850"/>
            <a:ext cx="330301" cy="330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2" name="Google Shape;1282;p70"/>
          <p:cNvGrpSpPr/>
          <p:nvPr/>
        </p:nvGrpSpPr>
        <p:grpSpPr>
          <a:xfrm>
            <a:off x="4538175" y="3117066"/>
            <a:ext cx="782825" cy="1129148"/>
            <a:chOff x="11091375" y="145266"/>
            <a:chExt cx="782825" cy="1129148"/>
          </a:xfrm>
        </p:grpSpPr>
        <p:pic>
          <p:nvPicPr>
            <p:cNvPr id="1283" name="Google Shape;1283;p7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85375" y="145266"/>
              <a:ext cx="400500" cy="361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4" name="Google Shape;1284;p7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1091375" y="491590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5" name="Google Shape;1285;p7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1270037" y="670274"/>
              <a:ext cx="425500" cy="425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6" name="Google Shape;1286;p70"/>
          <p:cNvGrpSpPr/>
          <p:nvPr/>
        </p:nvGrpSpPr>
        <p:grpSpPr>
          <a:xfrm>
            <a:off x="10710375" y="3117066"/>
            <a:ext cx="782825" cy="1129148"/>
            <a:chOff x="11091375" y="145266"/>
            <a:chExt cx="782825" cy="1129148"/>
          </a:xfrm>
        </p:grpSpPr>
        <p:pic>
          <p:nvPicPr>
            <p:cNvPr id="1287" name="Google Shape;1287;p7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85375" y="145266"/>
              <a:ext cx="400500" cy="361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8" name="Google Shape;1288;p7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1091375" y="491590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9" name="Google Shape;1289;p7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1270037" y="670274"/>
              <a:ext cx="425500" cy="425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0" name="Google Shape;1290;p70"/>
          <p:cNvGrpSpPr/>
          <p:nvPr/>
        </p:nvGrpSpPr>
        <p:grpSpPr>
          <a:xfrm>
            <a:off x="5599800" y="3002202"/>
            <a:ext cx="782825" cy="852798"/>
            <a:chOff x="5599800" y="2968027"/>
            <a:chExt cx="782825" cy="852798"/>
          </a:xfrm>
        </p:grpSpPr>
        <p:pic>
          <p:nvPicPr>
            <p:cNvPr id="1291" name="Google Shape;1291;p7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599800" y="2968027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2" name="Google Shape;1292;p7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790963" y="3075550"/>
              <a:ext cx="400500" cy="41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3" name="Google Shape;1293;p70"/>
            <p:cNvSpPr txBox="1"/>
            <p:nvPr/>
          </p:nvSpPr>
          <p:spPr>
            <a:xfrm>
              <a:off x="5689525" y="3363625"/>
              <a:ext cx="604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Tiller</a:t>
              </a:r>
              <a:endParaRPr/>
            </a:p>
          </p:txBody>
        </p:sp>
      </p:grpSp>
      <p:sp>
        <p:nvSpPr>
          <p:cNvPr id="1294" name="Google Shape;1294;p70"/>
          <p:cNvSpPr txBox="1"/>
          <p:nvPr/>
        </p:nvSpPr>
        <p:spPr>
          <a:xfrm>
            <a:off x="16862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1295" name="Google Shape;1295;p70"/>
          <p:cNvSpPr txBox="1"/>
          <p:nvPr/>
        </p:nvSpPr>
        <p:spPr>
          <a:xfrm>
            <a:off x="5496275" y="44861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1296" name="Google Shape;1296;p70"/>
          <p:cNvSpPr txBox="1"/>
          <p:nvPr/>
        </p:nvSpPr>
        <p:spPr>
          <a:xfrm>
            <a:off x="9534875" y="44861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1297" name="Google Shape;1297;p70"/>
          <p:cNvSpPr txBox="1"/>
          <p:nvPr/>
        </p:nvSpPr>
        <p:spPr>
          <a:xfrm>
            <a:off x="5625800" y="3724175"/>
            <a:ext cx="6693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Pods</a:t>
            </a:r>
            <a:endParaRPr b="1"/>
          </a:p>
        </p:txBody>
      </p:sp>
      <p:sp>
        <p:nvSpPr>
          <p:cNvPr id="1298" name="Google Shape;1298;p70"/>
          <p:cNvSpPr txBox="1"/>
          <p:nvPr/>
        </p:nvSpPr>
        <p:spPr>
          <a:xfrm>
            <a:off x="9588200" y="3724175"/>
            <a:ext cx="6693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Pods</a:t>
            </a:r>
            <a:endParaRPr b="1"/>
          </a:p>
        </p:txBody>
      </p:sp>
      <p:sp>
        <p:nvSpPr>
          <p:cNvPr id="1299" name="Google Shape;1299;p70"/>
          <p:cNvSpPr txBox="1"/>
          <p:nvPr/>
        </p:nvSpPr>
        <p:spPr>
          <a:xfrm>
            <a:off x="1550525" y="5637600"/>
            <a:ext cx="10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Controller</a:t>
            </a:r>
            <a:endParaRPr b="1"/>
          </a:p>
        </p:txBody>
      </p:sp>
      <p:sp>
        <p:nvSpPr>
          <p:cNvPr id="1300" name="Google Shape;1300;p70"/>
          <p:cNvSpPr txBox="1"/>
          <p:nvPr/>
        </p:nvSpPr>
        <p:spPr>
          <a:xfrm>
            <a:off x="5462275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Worker1</a:t>
            </a:r>
            <a:endParaRPr b="1"/>
          </a:p>
        </p:txBody>
      </p:sp>
      <p:sp>
        <p:nvSpPr>
          <p:cNvPr id="1301" name="Google Shape;1301;p70"/>
          <p:cNvSpPr txBox="1"/>
          <p:nvPr/>
        </p:nvSpPr>
        <p:spPr>
          <a:xfrm>
            <a:off x="9509500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Worker2</a:t>
            </a:r>
            <a:endParaRPr b="1"/>
          </a:p>
        </p:txBody>
      </p:sp>
      <p:sp>
        <p:nvSpPr>
          <p:cNvPr id="1302" name="Google Shape;1302;p70"/>
          <p:cNvSpPr txBox="1"/>
          <p:nvPr/>
        </p:nvSpPr>
        <p:spPr>
          <a:xfrm>
            <a:off x="155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(172.31.16.2)</a:t>
            </a:r>
            <a:endParaRPr sz="1200"/>
          </a:p>
        </p:txBody>
      </p:sp>
      <p:sp>
        <p:nvSpPr>
          <p:cNvPr id="1303" name="Google Shape;1303;p70"/>
          <p:cNvSpPr txBox="1"/>
          <p:nvPr/>
        </p:nvSpPr>
        <p:spPr>
          <a:xfrm>
            <a:off x="536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(172.31.16.3)</a:t>
            </a:r>
            <a:endParaRPr sz="1200"/>
          </a:p>
        </p:txBody>
      </p:sp>
      <p:sp>
        <p:nvSpPr>
          <p:cNvPr id="1304" name="Google Shape;1304;p70"/>
          <p:cNvSpPr txBox="1"/>
          <p:nvPr/>
        </p:nvSpPr>
        <p:spPr>
          <a:xfrm>
            <a:off x="9399125" y="58503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(172.31.16.4)</a:t>
            </a:r>
            <a:endParaRPr sz="1200"/>
          </a:p>
        </p:txBody>
      </p:sp>
      <p:sp>
        <p:nvSpPr>
          <p:cNvPr id="1305" name="Google Shape;1305;p70">
            <a:hlinkClick r:id="rId16"/>
          </p:cNvPr>
          <p:cNvSpPr/>
          <p:nvPr/>
        </p:nvSpPr>
        <p:spPr>
          <a:xfrm>
            <a:off x="0" y="6731000"/>
            <a:ext cx="9536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71"/>
          <p:cNvSpPr txBox="1"/>
          <p:nvPr>
            <p:ph type="title"/>
          </p:nvPr>
        </p:nvSpPr>
        <p:spPr>
          <a:xfrm>
            <a:off x="495300" y="317500"/>
            <a:ext cx="7646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Flashback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1" name="Google Shape;1311;p71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2" name="Google Shape;1312;p71"/>
          <p:cNvSpPr txBox="1"/>
          <p:nvPr/>
        </p:nvSpPr>
        <p:spPr>
          <a:xfrm>
            <a:off x="495300" y="1288550"/>
            <a:ext cx="37833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 Tiller ServiceAccount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313" name="Google Shape;1313;p71"/>
          <p:cNvGraphicFramePr/>
          <p:nvPr/>
        </p:nvGraphicFramePr>
        <p:xfrm>
          <a:off x="847750" y="1848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2956550"/>
              </a:tblGrid>
              <a:tr h="1511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 v1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 ServiceAccount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tiller-sa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314" name="Google Shape;1314;p71"/>
          <p:cNvSpPr txBox="1"/>
          <p:nvPr/>
        </p:nvSpPr>
        <p:spPr>
          <a:xfrm>
            <a:off x="571500" y="3574550"/>
            <a:ext cx="59442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up RBAC for Tiller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5" name="Google Shape;1315;p71"/>
          <p:cNvSpPr txBox="1"/>
          <p:nvPr/>
        </p:nvSpPr>
        <p:spPr>
          <a:xfrm>
            <a:off x="1104900" y="4184150"/>
            <a:ext cx="42252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Which operations requires Tiller?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6" name="Google Shape;1316;p71"/>
          <p:cNvSpPr txBox="1"/>
          <p:nvPr/>
        </p:nvSpPr>
        <p:spPr>
          <a:xfrm>
            <a:off x="1104900" y="4717550"/>
            <a:ext cx="42252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principle, it can deploy ANYTHING in ANY NAMESPACE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317" name="Google Shape;1317;p71"/>
          <p:cNvGraphicFramePr/>
          <p:nvPr/>
        </p:nvGraphicFramePr>
        <p:xfrm>
          <a:off x="6192375" y="153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5511375"/>
              </a:tblGrid>
              <a:tr h="3160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 ClusterRoleBinding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 rbac.authorization.k8s.io/v1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tiller-rolebinding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subjects: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 kind: ServiceAccount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tiller-sa # Name is case sensitive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apiGroup: rbac.authorization.k8s.io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roleRef: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kind: ClusterRole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cluster-admin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apiGroup: rbac.authorization.k8s.io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pic>
        <p:nvPicPr>
          <p:cNvPr id="1318" name="Google Shape;131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8550" y="4254775"/>
            <a:ext cx="1772224" cy="1772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9" name="Google Shape;1319;p71"/>
          <p:cNvGrpSpPr/>
          <p:nvPr/>
        </p:nvGrpSpPr>
        <p:grpSpPr>
          <a:xfrm>
            <a:off x="10969250" y="197702"/>
            <a:ext cx="782825" cy="852798"/>
            <a:chOff x="5599800" y="2968027"/>
            <a:chExt cx="782825" cy="852798"/>
          </a:xfrm>
        </p:grpSpPr>
        <p:pic>
          <p:nvPicPr>
            <p:cNvPr id="1320" name="Google Shape;1320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99800" y="2968027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1" name="Google Shape;1321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90963" y="3075550"/>
              <a:ext cx="400500" cy="41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2" name="Google Shape;1322;p71"/>
            <p:cNvSpPr txBox="1"/>
            <p:nvPr/>
          </p:nvSpPr>
          <p:spPr>
            <a:xfrm>
              <a:off x="5689525" y="3363625"/>
              <a:ext cx="604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Tiller</a:t>
              </a:r>
              <a:endParaRPr/>
            </a:p>
          </p:txBody>
        </p:sp>
      </p:grpSp>
      <p:sp>
        <p:nvSpPr>
          <p:cNvPr id="1323" name="Google Shape;1323;p71">
            <a:hlinkClick r:id="rId6"/>
          </p:cNvPr>
          <p:cNvSpPr/>
          <p:nvPr/>
        </p:nvSpPr>
        <p:spPr>
          <a:xfrm>
            <a:off x="0" y="6731000"/>
            <a:ext cx="9657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72"/>
          <p:cNvSpPr txBox="1"/>
          <p:nvPr>
            <p:ph type="title"/>
          </p:nvPr>
        </p:nvSpPr>
        <p:spPr>
          <a:xfrm>
            <a:off x="495300" y="317500"/>
            <a:ext cx="7646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This should be easy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9" name="Google Shape;1329;p72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30" name="Google Shape;1330;p72"/>
          <p:cNvGrpSpPr/>
          <p:nvPr/>
        </p:nvGrpSpPr>
        <p:grpSpPr>
          <a:xfrm>
            <a:off x="10969250" y="197702"/>
            <a:ext cx="782825" cy="852798"/>
            <a:chOff x="5599800" y="2968027"/>
            <a:chExt cx="782825" cy="852798"/>
          </a:xfrm>
        </p:grpSpPr>
        <p:pic>
          <p:nvPicPr>
            <p:cNvPr id="1331" name="Google Shape;1331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99800" y="2968027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" name="Google Shape;1332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90963" y="3075550"/>
              <a:ext cx="400500" cy="41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3" name="Google Shape;1333;p72"/>
            <p:cNvSpPr txBox="1"/>
            <p:nvPr/>
          </p:nvSpPr>
          <p:spPr>
            <a:xfrm>
              <a:off x="5689525" y="3363625"/>
              <a:ext cx="604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Tiller</a:t>
              </a:r>
              <a:endParaRPr/>
            </a:p>
          </p:txBody>
        </p:sp>
      </p:grpSp>
      <p:sp>
        <p:nvSpPr>
          <p:cNvPr id="1334" name="Google Shape;1334;p72"/>
          <p:cNvSpPr txBox="1"/>
          <p:nvPr/>
        </p:nvSpPr>
        <p:spPr>
          <a:xfrm>
            <a:off x="495300" y="1288550"/>
            <a:ext cx="37833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 tiller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335" name="Google Shape;1335;p72"/>
          <p:cNvGraphicFramePr/>
          <p:nvPr/>
        </p:nvGraphicFramePr>
        <p:xfrm>
          <a:off x="826975" y="180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6055525"/>
              </a:tblGrid>
              <a:tr h="523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helm init --service-account tiller --upgrade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336" name="Google Shape;1336;p72"/>
          <p:cNvSpPr txBox="1"/>
          <p:nvPr/>
        </p:nvSpPr>
        <p:spPr>
          <a:xfrm>
            <a:off x="571500" y="2736350"/>
            <a:ext cx="37833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deploy WordPress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337" name="Google Shape;1337;p72"/>
          <p:cNvGraphicFramePr/>
          <p:nvPr/>
        </p:nvGraphicFramePr>
        <p:xfrm>
          <a:off x="903175" y="325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6055525"/>
              </a:tblGrid>
              <a:tr h="523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helm install stable/wordpress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338" name="Google Shape;1338;p72"/>
          <p:cNvSpPr txBox="1"/>
          <p:nvPr/>
        </p:nvSpPr>
        <p:spPr>
          <a:xfrm>
            <a:off x="571500" y="4488950"/>
            <a:ext cx="37833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works… does it?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9" name="Google Shape;1339;p72">
            <a:hlinkClick r:id="rId5"/>
          </p:cNvPr>
          <p:cNvSpPr/>
          <p:nvPr/>
        </p:nvSpPr>
        <p:spPr>
          <a:xfrm>
            <a:off x="0" y="6731000"/>
            <a:ext cx="97776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73"/>
          <p:cNvSpPr txBox="1"/>
          <p:nvPr>
            <p:ph type="title"/>
          </p:nvPr>
        </p:nvSpPr>
        <p:spPr>
          <a:xfrm>
            <a:off x="495300" y="317500"/>
            <a:ext cx="11221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Helm works, but we cannot fully deploy a Wordpress chart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5" name="Google Shape;1345;p73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6" name="Google Shape;1346;p73"/>
          <p:cNvSpPr txBox="1"/>
          <p:nvPr>
            <p:ph idx="2" type="body"/>
          </p:nvPr>
        </p:nvSpPr>
        <p:spPr>
          <a:xfrm>
            <a:off x="495300" y="784850"/>
            <a:ext cx="67662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need dynamic volume provisioning</a:t>
            </a:r>
            <a:endParaRPr/>
          </a:p>
        </p:txBody>
      </p:sp>
      <p:sp>
        <p:nvSpPr>
          <p:cNvPr id="1347" name="Google Shape;1347;p73"/>
          <p:cNvSpPr/>
          <p:nvPr/>
        </p:nvSpPr>
        <p:spPr>
          <a:xfrm>
            <a:off x="17093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73"/>
          <p:cNvSpPr/>
          <p:nvPr/>
        </p:nvSpPr>
        <p:spPr>
          <a:xfrm>
            <a:off x="5557625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73"/>
          <p:cNvSpPr/>
          <p:nvPr/>
        </p:nvSpPr>
        <p:spPr>
          <a:xfrm>
            <a:off x="95857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73"/>
          <p:cNvSpPr/>
          <p:nvPr/>
        </p:nvSpPr>
        <p:spPr>
          <a:xfrm>
            <a:off x="7359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73"/>
          <p:cNvSpPr/>
          <p:nvPr/>
        </p:nvSpPr>
        <p:spPr>
          <a:xfrm>
            <a:off x="4622125" y="4052850"/>
            <a:ext cx="2743200" cy="782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73"/>
          <p:cNvSpPr txBox="1"/>
          <p:nvPr/>
        </p:nvSpPr>
        <p:spPr>
          <a:xfrm>
            <a:off x="1047250" y="2141750"/>
            <a:ext cx="15276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73"/>
          <p:cNvSpPr/>
          <p:nvPr/>
        </p:nvSpPr>
        <p:spPr>
          <a:xfrm>
            <a:off x="1032175" y="27103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etcd</a:t>
            </a:r>
            <a:endParaRPr/>
          </a:p>
        </p:txBody>
      </p:sp>
      <p:sp>
        <p:nvSpPr>
          <p:cNvPr id="1354" name="Google Shape;1354;p73"/>
          <p:cNvSpPr/>
          <p:nvPr/>
        </p:nvSpPr>
        <p:spPr>
          <a:xfrm>
            <a:off x="1047250" y="2100700"/>
            <a:ext cx="1845600" cy="4794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authority</a:t>
            </a:r>
            <a:endParaRPr/>
          </a:p>
        </p:txBody>
      </p:sp>
      <p:pic>
        <p:nvPicPr>
          <p:cNvPr id="1355" name="Google Shape;135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500" y="2107400"/>
            <a:ext cx="552361" cy="4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525" y="2727709"/>
            <a:ext cx="330300" cy="330282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73"/>
          <p:cNvSpPr txBox="1"/>
          <p:nvPr/>
        </p:nvSpPr>
        <p:spPr>
          <a:xfrm>
            <a:off x="1550525" y="5637600"/>
            <a:ext cx="10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Controller</a:t>
            </a:r>
            <a:endParaRPr b="1"/>
          </a:p>
        </p:txBody>
      </p:sp>
      <p:sp>
        <p:nvSpPr>
          <p:cNvPr id="1358" name="Google Shape;1358;p73"/>
          <p:cNvSpPr txBox="1"/>
          <p:nvPr/>
        </p:nvSpPr>
        <p:spPr>
          <a:xfrm>
            <a:off x="5462275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Worker1</a:t>
            </a:r>
            <a:endParaRPr b="1"/>
          </a:p>
        </p:txBody>
      </p:sp>
      <p:sp>
        <p:nvSpPr>
          <p:cNvPr id="1359" name="Google Shape;1359;p73"/>
          <p:cNvSpPr txBox="1"/>
          <p:nvPr/>
        </p:nvSpPr>
        <p:spPr>
          <a:xfrm>
            <a:off x="9509500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Worker2</a:t>
            </a:r>
            <a:endParaRPr b="1"/>
          </a:p>
        </p:txBody>
      </p:sp>
      <p:sp>
        <p:nvSpPr>
          <p:cNvPr id="1360" name="Google Shape;1360;p73"/>
          <p:cNvSpPr/>
          <p:nvPr/>
        </p:nvSpPr>
        <p:spPr>
          <a:xfrm>
            <a:off x="1032175" y="31675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kube-apiserver</a:t>
            </a:r>
            <a:endParaRPr/>
          </a:p>
        </p:txBody>
      </p:sp>
      <p:cxnSp>
        <p:nvCxnSpPr>
          <p:cNvPr id="1361" name="Google Shape;1361;p73"/>
          <p:cNvCxnSpPr>
            <a:stCxn id="1360" idx="1"/>
            <a:endCxn id="1353" idx="1"/>
          </p:cNvCxnSpPr>
          <p:nvPr/>
        </p:nvCxnSpPr>
        <p:spPr>
          <a:xfrm flipH="1" rot="10800000">
            <a:off x="1032175" y="2892850"/>
            <a:ext cx="600" cy="457200"/>
          </a:xfrm>
          <a:prstGeom prst="bentConnector3">
            <a:avLst>
              <a:gd fmla="val -33341667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62" name="Google Shape;136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525" y="3187250"/>
            <a:ext cx="330300" cy="3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p73"/>
          <p:cNvSpPr/>
          <p:nvPr/>
        </p:nvSpPr>
        <p:spPr>
          <a:xfrm>
            <a:off x="1032175" y="36247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kube-scheduler</a:t>
            </a:r>
            <a:endParaRPr/>
          </a:p>
        </p:txBody>
      </p:sp>
      <p:pic>
        <p:nvPicPr>
          <p:cNvPr id="1364" name="Google Shape;1364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8925" y="3646800"/>
            <a:ext cx="312900" cy="31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5" name="Google Shape;1365;p73"/>
          <p:cNvCxnSpPr>
            <a:stCxn id="1363" idx="3"/>
            <a:endCxn id="1360" idx="3"/>
          </p:cNvCxnSpPr>
          <p:nvPr/>
        </p:nvCxnSpPr>
        <p:spPr>
          <a:xfrm flipH="1" rot="10800000">
            <a:off x="2877775" y="3350050"/>
            <a:ext cx="600" cy="4572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6" name="Google Shape;1366;p73"/>
          <p:cNvSpPr/>
          <p:nvPr/>
        </p:nvSpPr>
        <p:spPr>
          <a:xfrm>
            <a:off x="832125" y="4081900"/>
            <a:ext cx="25707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kube-controller-manager</a:t>
            </a:r>
            <a:endParaRPr/>
          </a:p>
        </p:txBody>
      </p:sp>
      <p:pic>
        <p:nvPicPr>
          <p:cNvPr id="1367" name="Google Shape;1367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2415" y="4108001"/>
            <a:ext cx="400512" cy="31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8" name="Google Shape;1368;p73"/>
          <p:cNvCxnSpPr>
            <a:stCxn id="1367" idx="3"/>
            <a:endCxn id="1360" idx="3"/>
          </p:cNvCxnSpPr>
          <p:nvPr/>
        </p:nvCxnSpPr>
        <p:spPr>
          <a:xfrm rot="10800000">
            <a:off x="2877627" y="3350051"/>
            <a:ext cx="525300" cy="914400"/>
          </a:xfrm>
          <a:prstGeom prst="bentConnector3">
            <a:avLst>
              <a:gd fmla="val -45331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69" name="Google Shape;1369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1425" y="4251150"/>
            <a:ext cx="330300" cy="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0200" y="4315762"/>
            <a:ext cx="238125" cy="27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19138" y="4302847"/>
            <a:ext cx="341060" cy="2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7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43925" y="4308850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73"/>
          <p:cNvSpPr/>
          <p:nvPr/>
        </p:nvSpPr>
        <p:spPr>
          <a:xfrm>
            <a:off x="8584525" y="4052850"/>
            <a:ext cx="2743200" cy="782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4" name="Google Shape;1374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623825" y="4251150"/>
            <a:ext cx="330300" cy="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42600" y="4315762"/>
            <a:ext cx="238125" cy="27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81538" y="4302847"/>
            <a:ext cx="341060" cy="2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7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906325" y="4308850"/>
            <a:ext cx="330301" cy="330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8" name="Google Shape;1378;p73"/>
          <p:cNvGrpSpPr/>
          <p:nvPr/>
        </p:nvGrpSpPr>
        <p:grpSpPr>
          <a:xfrm>
            <a:off x="4538175" y="3117066"/>
            <a:ext cx="782825" cy="1129148"/>
            <a:chOff x="11091375" y="145266"/>
            <a:chExt cx="782825" cy="1129148"/>
          </a:xfrm>
        </p:grpSpPr>
        <p:pic>
          <p:nvPicPr>
            <p:cNvPr id="1379" name="Google Shape;1379;p7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85375" y="145266"/>
              <a:ext cx="400500" cy="361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0" name="Google Shape;1380;p7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1091375" y="491590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1" name="Google Shape;1381;p7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1270037" y="670274"/>
              <a:ext cx="425500" cy="425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2" name="Google Shape;1382;p73"/>
          <p:cNvGrpSpPr/>
          <p:nvPr/>
        </p:nvGrpSpPr>
        <p:grpSpPr>
          <a:xfrm>
            <a:off x="10710375" y="3117066"/>
            <a:ext cx="782825" cy="1129148"/>
            <a:chOff x="11091375" y="145266"/>
            <a:chExt cx="782825" cy="1129148"/>
          </a:xfrm>
        </p:grpSpPr>
        <p:pic>
          <p:nvPicPr>
            <p:cNvPr id="1383" name="Google Shape;1383;p7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85375" y="145266"/>
              <a:ext cx="400500" cy="361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4" name="Google Shape;1384;p7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1091375" y="491590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5" name="Google Shape;1385;p7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1270037" y="670274"/>
              <a:ext cx="425500" cy="425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6" name="Google Shape;1386;p73"/>
          <p:cNvGrpSpPr/>
          <p:nvPr/>
        </p:nvGrpSpPr>
        <p:grpSpPr>
          <a:xfrm>
            <a:off x="5599800" y="3002202"/>
            <a:ext cx="782825" cy="852798"/>
            <a:chOff x="5599800" y="2968027"/>
            <a:chExt cx="782825" cy="852798"/>
          </a:xfrm>
        </p:grpSpPr>
        <p:pic>
          <p:nvPicPr>
            <p:cNvPr id="1387" name="Google Shape;1387;p7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599800" y="2968027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8" name="Google Shape;1388;p7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790963" y="3075550"/>
              <a:ext cx="400500" cy="41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9" name="Google Shape;1389;p73"/>
            <p:cNvSpPr txBox="1"/>
            <p:nvPr/>
          </p:nvSpPr>
          <p:spPr>
            <a:xfrm>
              <a:off x="5689525" y="3363625"/>
              <a:ext cx="604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Tiller</a:t>
              </a:r>
              <a:endParaRPr/>
            </a:p>
          </p:txBody>
        </p:sp>
      </p:grpSp>
      <p:grpSp>
        <p:nvGrpSpPr>
          <p:cNvPr id="1390" name="Google Shape;1390;p73"/>
          <p:cNvGrpSpPr/>
          <p:nvPr/>
        </p:nvGrpSpPr>
        <p:grpSpPr>
          <a:xfrm>
            <a:off x="6521725" y="3002202"/>
            <a:ext cx="782825" cy="782825"/>
            <a:chOff x="6521725" y="3002202"/>
            <a:chExt cx="782825" cy="782825"/>
          </a:xfrm>
        </p:grpSpPr>
        <p:pic>
          <p:nvPicPr>
            <p:cNvPr id="1391" name="Google Shape;1391;p7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521725" y="3002202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2" name="Google Shape;1392;p7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6712877" y="3149800"/>
              <a:ext cx="400500" cy="400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3" name="Google Shape;1393;p73"/>
          <p:cNvSpPr txBox="1"/>
          <p:nvPr/>
        </p:nvSpPr>
        <p:spPr>
          <a:xfrm>
            <a:off x="5625800" y="3724175"/>
            <a:ext cx="6693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Pods</a:t>
            </a:r>
            <a:endParaRPr b="1"/>
          </a:p>
        </p:txBody>
      </p:sp>
      <p:sp>
        <p:nvSpPr>
          <p:cNvPr id="1394" name="Google Shape;1394;p73"/>
          <p:cNvSpPr txBox="1"/>
          <p:nvPr/>
        </p:nvSpPr>
        <p:spPr>
          <a:xfrm>
            <a:off x="9588200" y="3724175"/>
            <a:ext cx="6693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Pods</a:t>
            </a:r>
            <a:endParaRPr b="1"/>
          </a:p>
        </p:txBody>
      </p:sp>
      <p:sp>
        <p:nvSpPr>
          <p:cNvPr id="1395" name="Google Shape;1395;p73"/>
          <p:cNvSpPr txBox="1"/>
          <p:nvPr/>
        </p:nvSpPr>
        <p:spPr>
          <a:xfrm>
            <a:off x="155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(172.31.16.2)</a:t>
            </a:r>
            <a:endParaRPr sz="1200"/>
          </a:p>
        </p:txBody>
      </p:sp>
      <p:sp>
        <p:nvSpPr>
          <p:cNvPr id="1396" name="Google Shape;1396;p73"/>
          <p:cNvSpPr txBox="1"/>
          <p:nvPr/>
        </p:nvSpPr>
        <p:spPr>
          <a:xfrm>
            <a:off x="536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(172.31.16.3)</a:t>
            </a:r>
            <a:endParaRPr sz="1200"/>
          </a:p>
        </p:txBody>
      </p:sp>
      <p:sp>
        <p:nvSpPr>
          <p:cNvPr id="1397" name="Google Shape;1397;p73"/>
          <p:cNvSpPr txBox="1"/>
          <p:nvPr/>
        </p:nvSpPr>
        <p:spPr>
          <a:xfrm>
            <a:off x="9399125" y="58503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(172.31.16.4)</a:t>
            </a:r>
            <a:endParaRPr sz="1200"/>
          </a:p>
        </p:txBody>
      </p:sp>
      <p:sp>
        <p:nvSpPr>
          <p:cNvPr id="1398" name="Google Shape;1398;p73"/>
          <p:cNvSpPr txBox="1"/>
          <p:nvPr/>
        </p:nvSpPr>
        <p:spPr>
          <a:xfrm>
            <a:off x="16862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1399" name="Google Shape;1399;p73"/>
          <p:cNvSpPr txBox="1"/>
          <p:nvPr/>
        </p:nvSpPr>
        <p:spPr>
          <a:xfrm>
            <a:off x="5496275" y="44861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1400" name="Google Shape;1400;p73"/>
          <p:cNvSpPr txBox="1"/>
          <p:nvPr/>
        </p:nvSpPr>
        <p:spPr>
          <a:xfrm>
            <a:off x="9534875" y="44861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1401" name="Google Shape;1401;p73">
            <a:hlinkClick r:id="rId17"/>
          </p:cNvPr>
          <p:cNvSpPr/>
          <p:nvPr/>
        </p:nvSpPr>
        <p:spPr>
          <a:xfrm>
            <a:off x="0" y="6731000"/>
            <a:ext cx="98985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74"/>
          <p:cNvSpPr txBox="1"/>
          <p:nvPr>
            <p:ph type="title"/>
          </p:nvPr>
        </p:nvSpPr>
        <p:spPr>
          <a:xfrm>
            <a:off x="495300" y="317500"/>
            <a:ext cx="7646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Dynamic storage provisioner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7" name="Google Shape;1407;p74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8" name="Google Shape;1408;p74"/>
          <p:cNvSpPr txBox="1"/>
          <p:nvPr/>
        </p:nvSpPr>
        <p:spPr>
          <a:xfrm>
            <a:off x="495300" y="1440950"/>
            <a:ext cx="10079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Listens to PersistentVolumeClaims and creates the proper PersistentVolume objects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409" name="Google Shape;1409;p74"/>
          <p:cNvGrpSpPr/>
          <p:nvPr/>
        </p:nvGrpSpPr>
        <p:grpSpPr>
          <a:xfrm>
            <a:off x="10971963" y="232690"/>
            <a:ext cx="782825" cy="782825"/>
            <a:chOff x="6521725" y="3002202"/>
            <a:chExt cx="782825" cy="782825"/>
          </a:xfrm>
        </p:grpSpPr>
        <p:pic>
          <p:nvPicPr>
            <p:cNvPr id="1410" name="Google Shape;1410;p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21725" y="3002202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1" name="Google Shape;1411;p7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12877" y="3149800"/>
              <a:ext cx="400500" cy="400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2" name="Google Shape;1412;p74"/>
          <p:cNvSpPr/>
          <p:nvPr/>
        </p:nvSpPr>
        <p:spPr>
          <a:xfrm>
            <a:off x="1026900" y="1460700"/>
            <a:ext cx="3581700" cy="51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13" name="Google Shape;1413;p74"/>
          <p:cNvSpPr/>
          <p:nvPr/>
        </p:nvSpPr>
        <p:spPr>
          <a:xfrm>
            <a:off x="4946525" y="1440950"/>
            <a:ext cx="3989700" cy="51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74"/>
          <p:cNvSpPr txBox="1"/>
          <p:nvPr/>
        </p:nvSpPr>
        <p:spPr>
          <a:xfrm>
            <a:off x="3747425" y="1957850"/>
            <a:ext cx="19860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Will need RBAC</a:t>
            </a:r>
            <a:endParaRPr b="1"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5" name="Google Shape;1415;p74"/>
          <p:cNvSpPr txBox="1"/>
          <p:nvPr/>
        </p:nvSpPr>
        <p:spPr>
          <a:xfrm>
            <a:off x="571500" y="2967800"/>
            <a:ext cx="7007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Several providers available to install in any cluster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6" name="Google Shape;1416;p74"/>
          <p:cNvSpPr txBox="1"/>
          <p:nvPr/>
        </p:nvSpPr>
        <p:spPr>
          <a:xfrm>
            <a:off x="1562100" y="3653600"/>
            <a:ext cx="1604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NFS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7" name="Google Shape;1417;p74"/>
          <p:cNvSpPr txBox="1"/>
          <p:nvPr/>
        </p:nvSpPr>
        <p:spPr>
          <a:xfrm>
            <a:off x="1562100" y="4110800"/>
            <a:ext cx="19860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GlusterFS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8" name="Google Shape;1418;p74"/>
          <p:cNvSpPr txBox="1"/>
          <p:nvPr/>
        </p:nvSpPr>
        <p:spPr>
          <a:xfrm>
            <a:off x="1562100" y="4627700"/>
            <a:ext cx="19860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CephFS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9" name="Google Shape;1419;p74"/>
          <p:cNvSpPr/>
          <p:nvPr/>
        </p:nvSpPr>
        <p:spPr>
          <a:xfrm>
            <a:off x="1838550" y="3577400"/>
            <a:ext cx="1051200" cy="51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20" name="Google Shape;1420;p74"/>
          <p:cNvSpPr txBox="1"/>
          <p:nvPr/>
        </p:nvSpPr>
        <p:spPr>
          <a:xfrm>
            <a:off x="1562100" y="5161100"/>
            <a:ext cx="19860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...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1" name="Google Shape;1421;p74">
            <a:hlinkClick r:id="rId5"/>
          </p:cNvPr>
          <p:cNvSpPr/>
          <p:nvPr/>
        </p:nvSpPr>
        <p:spPr>
          <a:xfrm>
            <a:off x="0" y="6731000"/>
            <a:ext cx="100191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75"/>
          <p:cNvSpPr txBox="1"/>
          <p:nvPr>
            <p:ph type="title"/>
          </p:nvPr>
        </p:nvSpPr>
        <p:spPr>
          <a:xfrm>
            <a:off x="495300" y="317500"/>
            <a:ext cx="7646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This should be easy (part 2)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7" name="Google Shape;1427;p75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8" name="Google Shape;1428;p75"/>
          <p:cNvSpPr txBox="1"/>
          <p:nvPr/>
        </p:nvSpPr>
        <p:spPr>
          <a:xfrm>
            <a:off x="495300" y="1288550"/>
            <a:ext cx="62406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 the NFS provisioner chart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429" name="Google Shape;1429;p75"/>
          <p:cNvGraphicFramePr/>
          <p:nvPr/>
        </p:nvGraphicFramePr>
        <p:xfrm>
          <a:off x="826975" y="180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10263000"/>
              </a:tblGrid>
              <a:tr h="523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helm install stable/nfs-server-provisioner --name nfs-provisioner --namespace kube-system --set storageClass.defaultClass=true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430" name="Google Shape;1430;p75"/>
          <p:cNvSpPr txBox="1"/>
          <p:nvPr/>
        </p:nvSpPr>
        <p:spPr>
          <a:xfrm>
            <a:off x="571500" y="3041150"/>
            <a:ext cx="37833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deploy WordPress now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431" name="Google Shape;1431;p75"/>
          <p:cNvGraphicFramePr/>
          <p:nvPr/>
        </p:nvGraphicFramePr>
        <p:xfrm>
          <a:off x="903175" y="355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6055525"/>
              </a:tblGrid>
              <a:tr h="523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helm install stable/wordpress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432" name="Google Shape;1432;p75"/>
          <p:cNvSpPr txBox="1"/>
          <p:nvPr/>
        </p:nvSpPr>
        <p:spPr>
          <a:xfrm>
            <a:off x="571500" y="4488950"/>
            <a:ext cx="54186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works… WHY DOESN’T IT WORK?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3" name="Google Shape;1433;p75">
            <a:hlinkClick r:id="rId3"/>
          </p:cNvPr>
          <p:cNvSpPr/>
          <p:nvPr/>
        </p:nvSpPr>
        <p:spPr>
          <a:xfrm>
            <a:off x="0" y="6731000"/>
            <a:ext cx="10140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76"/>
          <p:cNvSpPr txBox="1"/>
          <p:nvPr>
            <p:ph type="title"/>
          </p:nvPr>
        </p:nvSpPr>
        <p:spPr>
          <a:xfrm>
            <a:off x="495300" y="317500"/>
            <a:ext cx="11221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Helm works, but we cannot fully deploy a Wordpress chart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9" name="Google Shape;1439;p76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0" name="Google Shape;1440;p76"/>
          <p:cNvSpPr txBox="1"/>
          <p:nvPr>
            <p:ph idx="2" type="body"/>
          </p:nvPr>
        </p:nvSpPr>
        <p:spPr>
          <a:xfrm>
            <a:off x="495300" y="784850"/>
            <a:ext cx="67662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also need service DNS resolution</a:t>
            </a:r>
            <a:endParaRPr/>
          </a:p>
        </p:txBody>
      </p:sp>
      <p:sp>
        <p:nvSpPr>
          <p:cNvPr id="1441" name="Google Shape;1441;p76"/>
          <p:cNvSpPr/>
          <p:nvPr/>
        </p:nvSpPr>
        <p:spPr>
          <a:xfrm>
            <a:off x="17093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76"/>
          <p:cNvSpPr/>
          <p:nvPr/>
        </p:nvSpPr>
        <p:spPr>
          <a:xfrm>
            <a:off x="5557625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76"/>
          <p:cNvSpPr/>
          <p:nvPr/>
        </p:nvSpPr>
        <p:spPr>
          <a:xfrm>
            <a:off x="95857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76"/>
          <p:cNvSpPr/>
          <p:nvPr/>
        </p:nvSpPr>
        <p:spPr>
          <a:xfrm>
            <a:off x="7359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76"/>
          <p:cNvSpPr/>
          <p:nvPr/>
        </p:nvSpPr>
        <p:spPr>
          <a:xfrm>
            <a:off x="4622125" y="4052850"/>
            <a:ext cx="2743200" cy="782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76"/>
          <p:cNvSpPr txBox="1"/>
          <p:nvPr/>
        </p:nvSpPr>
        <p:spPr>
          <a:xfrm>
            <a:off x="1047250" y="2141750"/>
            <a:ext cx="15276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76"/>
          <p:cNvSpPr/>
          <p:nvPr/>
        </p:nvSpPr>
        <p:spPr>
          <a:xfrm>
            <a:off x="1032175" y="27103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etcd</a:t>
            </a:r>
            <a:endParaRPr/>
          </a:p>
        </p:txBody>
      </p:sp>
      <p:sp>
        <p:nvSpPr>
          <p:cNvPr id="1448" name="Google Shape;1448;p76"/>
          <p:cNvSpPr/>
          <p:nvPr/>
        </p:nvSpPr>
        <p:spPr>
          <a:xfrm>
            <a:off x="1047250" y="2100700"/>
            <a:ext cx="1845600" cy="4794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authority</a:t>
            </a:r>
            <a:endParaRPr/>
          </a:p>
        </p:txBody>
      </p:sp>
      <p:pic>
        <p:nvPicPr>
          <p:cNvPr id="1449" name="Google Shape;144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500" y="2107400"/>
            <a:ext cx="552361" cy="4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525" y="2727709"/>
            <a:ext cx="330300" cy="330282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76"/>
          <p:cNvSpPr txBox="1"/>
          <p:nvPr/>
        </p:nvSpPr>
        <p:spPr>
          <a:xfrm>
            <a:off x="1550525" y="5637600"/>
            <a:ext cx="10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Controller</a:t>
            </a:r>
            <a:endParaRPr b="1"/>
          </a:p>
        </p:txBody>
      </p:sp>
      <p:sp>
        <p:nvSpPr>
          <p:cNvPr id="1452" name="Google Shape;1452;p76"/>
          <p:cNvSpPr txBox="1"/>
          <p:nvPr/>
        </p:nvSpPr>
        <p:spPr>
          <a:xfrm>
            <a:off x="5462275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Worker1</a:t>
            </a:r>
            <a:endParaRPr b="1"/>
          </a:p>
        </p:txBody>
      </p:sp>
      <p:sp>
        <p:nvSpPr>
          <p:cNvPr id="1453" name="Google Shape;1453;p76"/>
          <p:cNvSpPr txBox="1"/>
          <p:nvPr/>
        </p:nvSpPr>
        <p:spPr>
          <a:xfrm>
            <a:off x="9509500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Worker2</a:t>
            </a:r>
            <a:endParaRPr b="1"/>
          </a:p>
        </p:txBody>
      </p:sp>
      <p:sp>
        <p:nvSpPr>
          <p:cNvPr id="1454" name="Google Shape;1454;p76"/>
          <p:cNvSpPr/>
          <p:nvPr/>
        </p:nvSpPr>
        <p:spPr>
          <a:xfrm>
            <a:off x="1032175" y="31675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kube-apiserver</a:t>
            </a:r>
            <a:endParaRPr/>
          </a:p>
        </p:txBody>
      </p:sp>
      <p:cxnSp>
        <p:nvCxnSpPr>
          <p:cNvPr id="1455" name="Google Shape;1455;p76"/>
          <p:cNvCxnSpPr>
            <a:stCxn id="1454" idx="1"/>
            <a:endCxn id="1447" idx="1"/>
          </p:cNvCxnSpPr>
          <p:nvPr/>
        </p:nvCxnSpPr>
        <p:spPr>
          <a:xfrm flipH="1" rot="10800000">
            <a:off x="1032175" y="2892850"/>
            <a:ext cx="600" cy="457200"/>
          </a:xfrm>
          <a:prstGeom prst="bentConnector3">
            <a:avLst>
              <a:gd fmla="val -33341667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56" name="Google Shape;1456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525" y="3187250"/>
            <a:ext cx="330300" cy="3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76"/>
          <p:cNvSpPr/>
          <p:nvPr/>
        </p:nvSpPr>
        <p:spPr>
          <a:xfrm>
            <a:off x="1032175" y="36247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kube-scheduler</a:t>
            </a:r>
            <a:endParaRPr/>
          </a:p>
        </p:txBody>
      </p:sp>
      <p:pic>
        <p:nvPicPr>
          <p:cNvPr id="1458" name="Google Shape;145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8925" y="3646800"/>
            <a:ext cx="312900" cy="31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9" name="Google Shape;1459;p76"/>
          <p:cNvCxnSpPr>
            <a:stCxn id="1457" idx="3"/>
            <a:endCxn id="1454" idx="3"/>
          </p:cNvCxnSpPr>
          <p:nvPr/>
        </p:nvCxnSpPr>
        <p:spPr>
          <a:xfrm flipH="1" rot="10800000">
            <a:off x="2877775" y="3350050"/>
            <a:ext cx="600" cy="4572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0" name="Google Shape;1460;p76"/>
          <p:cNvSpPr/>
          <p:nvPr/>
        </p:nvSpPr>
        <p:spPr>
          <a:xfrm>
            <a:off x="832125" y="4081900"/>
            <a:ext cx="25707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kube-controller-manager</a:t>
            </a:r>
            <a:endParaRPr/>
          </a:p>
        </p:txBody>
      </p:sp>
      <p:pic>
        <p:nvPicPr>
          <p:cNvPr id="1461" name="Google Shape;1461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2415" y="4108001"/>
            <a:ext cx="400512" cy="31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2" name="Google Shape;1462;p76"/>
          <p:cNvCxnSpPr>
            <a:stCxn id="1461" idx="3"/>
            <a:endCxn id="1454" idx="3"/>
          </p:cNvCxnSpPr>
          <p:nvPr/>
        </p:nvCxnSpPr>
        <p:spPr>
          <a:xfrm rot="10800000">
            <a:off x="2877627" y="3350051"/>
            <a:ext cx="525300" cy="914400"/>
          </a:xfrm>
          <a:prstGeom prst="bentConnector3">
            <a:avLst>
              <a:gd fmla="val -45331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63" name="Google Shape;1463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1425" y="4251150"/>
            <a:ext cx="330300" cy="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0200" y="4315762"/>
            <a:ext cx="238125" cy="27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19138" y="4302847"/>
            <a:ext cx="341060" cy="2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7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43925" y="4308850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Google Shape;1467;p76"/>
          <p:cNvSpPr/>
          <p:nvPr/>
        </p:nvSpPr>
        <p:spPr>
          <a:xfrm>
            <a:off x="8584525" y="4052850"/>
            <a:ext cx="2743200" cy="782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8" name="Google Shape;1468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623825" y="4251150"/>
            <a:ext cx="330300" cy="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42600" y="4315762"/>
            <a:ext cx="238125" cy="27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81538" y="4302847"/>
            <a:ext cx="341060" cy="2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7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906325" y="4308850"/>
            <a:ext cx="330301" cy="330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2" name="Google Shape;1472;p76"/>
          <p:cNvGrpSpPr/>
          <p:nvPr/>
        </p:nvGrpSpPr>
        <p:grpSpPr>
          <a:xfrm>
            <a:off x="4538175" y="3117066"/>
            <a:ext cx="782825" cy="1129148"/>
            <a:chOff x="11091375" y="145266"/>
            <a:chExt cx="782825" cy="1129148"/>
          </a:xfrm>
        </p:grpSpPr>
        <p:pic>
          <p:nvPicPr>
            <p:cNvPr id="1473" name="Google Shape;1473;p7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85375" y="145266"/>
              <a:ext cx="400500" cy="361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4" name="Google Shape;1474;p7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1091375" y="491590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5" name="Google Shape;1475;p7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1270037" y="670274"/>
              <a:ext cx="425500" cy="425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6" name="Google Shape;1476;p76"/>
          <p:cNvGrpSpPr/>
          <p:nvPr/>
        </p:nvGrpSpPr>
        <p:grpSpPr>
          <a:xfrm>
            <a:off x="10710375" y="3117066"/>
            <a:ext cx="782825" cy="1129148"/>
            <a:chOff x="11091375" y="145266"/>
            <a:chExt cx="782825" cy="1129148"/>
          </a:xfrm>
        </p:grpSpPr>
        <p:pic>
          <p:nvPicPr>
            <p:cNvPr id="1477" name="Google Shape;1477;p7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85375" y="145266"/>
              <a:ext cx="400500" cy="361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8" name="Google Shape;1478;p7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1091375" y="491590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9" name="Google Shape;1479;p7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1270037" y="670274"/>
              <a:ext cx="425500" cy="425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0" name="Google Shape;1480;p76"/>
          <p:cNvGrpSpPr/>
          <p:nvPr/>
        </p:nvGrpSpPr>
        <p:grpSpPr>
          <a:xfrm>
            <a:off x="5599800" y="3002202"/>
            <a:ext cx="782825" cy="852798"/>
            <a:chOff x="5599800" y="2968027"/>
            <a:chExt cx="782825" cy="852798"/>
          </a:xfrm>
        </p:grpSpPr>
        <p:pic>
          <p:nvPicPr>
            <p:cNvPr id="1481" name="Google Shape;1481;p7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599800" y="2968027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76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790963" y="3075550"/>
              <a:ext cx="400500" cy="41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3" name="Google Shape;1483;p76"/>
            <p:cNvSpPr txBox="1"/>
            <p:nvPr/>
          </p:nvSpPr>
          <p:spPr>
            <a:xfrm>
              <a:off x="5689525" y="3363625"/>
              <a:ext cx="604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Tiller</a:t>
              </a:r>
              <a:endParaRPr/>
            </a:p>
          </p:txBody>
        </p:sp>
      </p:grpSp>
      <p:grpSp>
        <p:nvGrpSpPr>
          <p:cNvPr id="1484" name="Google Shape;1484;p76"/>
          <p:cNvGrpSpPr/>
          <p:nvPr/>
        </p:nvGrpSpPr>
        <p:grpSpPr>
          <a:xfrm>
            <a:off x="6521725" y="3002202"/>
            <a:ext cx="782825" cy="782825"/>
            <a:chOff x="6521725" y="3002202"/>
            <a:chExt cx="782825" cy="782825"/>
          </a:xfrm>
        </p:grpSpPr>
        <p:pic>
          <p:nvPicPr>
            <p:cNvPr id="1485" name="Google Shape;1485;p7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521725" y="3002202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6" name="Google Shape;1486;p76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6712877" y="3149800"/>
              <a:ext cx="400500" cy="400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7" name="Google Shape;1487;p76"/>
          <p:cNvGrpSpPr/>
          <p:nvPr/>
        </p:nvGrpSpPr>
        <p:grpSpPr>
          <a:xfrm>
            <a:off x="8579125" y="3002202"/>
            <a:ext cx="782825" cy="782825"/>
            <a:chOff x="8579125" y="3002202"/>
            <a:chExt cx="782825" cy="782825"/>
          </a:xfrm>
        </p:grpSpPr>
        <p:pic>
          <p:nvPicPr>
            <p:cNvPr id="1488" name="Google Shape;1488;p7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579125" y="3002202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9" name="Google Shape;1489;p76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694361" y="3117425"/>
              <a:ext cx="552349" cy="5523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90" name="Google Shape;1490;p76"/>
          <p:cNvSpPr txBox="1"/>
          <p:nvPr/>
        </p:nvSpPr>
        <p:spPr>
          <a:xfrm>
            <a:off x="16862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1491" name="Google Shape;1491;p76"/>
          <p:cNvSpPr txBox="1"/>
          <p:nvPr/>
        </p:nvSpPr>
        <p:spPr>
          <a:xfrm>
            <a:off x="5496275" y="44861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1492" name="Google Shape;1492;p76"/>
          <p:cNvSpPr txBox="1"/>
          <p:nvPr/>
        </p:nvSpPr>
        <p:spPr>
          <a:xfrm>
            <a:off x="9534875" y="44861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1493" name="Google Shape;1493;p76"/>
          <p:cNvSpPr txBox="1"/>
          <p:nvPr/>
        </p:nvSpPr>
        <p:spPr>
          <a:xfrm>
            <a:off x="5625800" y="3724175"/>
            <a:ext cx="6693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Pods</a:t>
            </a:r>
            <a:endParaRPr b="1"/>
          </a:p>
        </p:txBody>
      </p:sp>
      <p:sp>
        <p:nvSpPr>
          <p:cNvPr id="1494" name="Google Shape;1494;p76"/>
          <p:cNvSpPr txBox="1"/>
          <p:nvPr/>
        </p:nvSpPr>
        <p:spPr>
          <a:xfrm>
            <a:off x="9588200" y="3724175"/>
            <a:ext cx="6693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Pods</a:t>
            </a:r>
            <a:endParaRPr b="1"/>
          </a:p>
        </p:txBody>
      </p:sp>
      <p:sp>
        <p:nvSpPr>
          <p:cNvPr id="1495" name="Google Shape;1495;p76"/>
          <p:cNvSpPr txBox="1"/>
          <p:nvPr/>
        </p:nvSpPr>
        <p:spPr>
          <a:xfrm>
            <a:off x="155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(172.31.16.2)</a:t>
            </a:r>
            <a:endParaRPr sz="1200"/>
          </a:p>
        </p:txBody>
      </p:sp>
      <p:sp>
        <p:nvSpPr>
          <p:cNvPr id="1496" name="Google Shape;1496;p76"/>
          <p:cNvSpPr txBox="1"/>
          <p:nvPr/>
        </p:nvSpPr>
        <p:spPr>
          <a:xfrm>
            <a:off x="536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(172.31.16.3)</a:t>
            </a:r>
            <a:endParaRPr sz="1200"/>
          </a:p>
        </p:txBody>
      </p:sp>
      <p:sp>
        <p:nvSpPr>
          <p:cNvPr id="1497" name="Google Shape;1497;p76"/>
          <p:cNvSpPr txBox="1"/>
          <p:nvPr/>
        </p:nvSpPr>
        <p:spPr>
          <a:xfrm>
            <a:off x="9399125" y="58503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(172.31.16.4)</a:t>
            </a:r>
            <a:endParaRPr sz="1200"/>
          </a:p>
        </p:txBody>
      </p:sp>
      <p:sp>
        <p:nvSpPr>
          <p:cNvPr id="1498" name="Google Shape;1498;p76">
            <a:hlinkClick r:id="rId18"/>
          </p:cNvPr>
          <p:cNvSpPr/>
          <p:nvPr/>
        </p:nvSpPr>
        <p:spPr>
          <a:xfrm>
            <a:off x="0" y="6731000"/>
            <a:ext cx="102606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Question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5" name="Google Shape;285;p32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p32"/>
          <p:cNvSpPr txBox="1"/>
          <p:nvPr>
            <p:ph idx="2" type="body"/>
          </p:nvPr>
        </p:nvSpPr>
        <p:spPr>
          <a:xfrm>
            <a:off x="495301" y="784861"/>
            <a:ext cx="111555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will install several components, how to securely determine which of them actually belong to the cluster? </a:t>
            </a:r>
            <a:endParaRPr/>
          </a:p>
        </p:txBody>
      </p:sp>
      <p:sp>
        <p:nvSpPr>
          <p:cNvPr id="287" name="Google Shape;287;p32"/>
          <p:cNvSpPr/>
          <p:nvPr/>
        </p:nvSpPr>
        <p:spPr>
          <a:xfrm>
            <a:off x="17093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5557625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2"/>
          <p:cNvSpPr/>
          <p:nvPr/>
        </p:nvSpPr>
        <p:spPr>
          <a:xfrm>
            <a:off x="95857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2"/>
          <p:cNvSpPr/>
          <p:nvPr/>
        </p:nvSpPr>
        <p:spPr>
          <a:xfrm>
            <a:off x="7359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46221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2"/>
          <p:cNvSpPr/>
          <p:nvPr/>
        </p:nvSpPr>
        <p:spPr>
          <a:xfrm>
            <a:off x="85845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2"/>
          <p:cNvSpPr txBox="1"/>
          <p:nvPr/>
        </p:nvSpPr>
        <p:spPr>
          <a:xfrm>
            <a:off x="1047250" y="2141750"/>
            <a:ext cx="15276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"/>
          <p:cNvSpPr/>
          <p:nvPr/>
        </p:nvSpPr>
        <p:spPr>
          <a:xfrm>
            <a:off x="1047250" y="2100700"/>
            <a:ext cx="1845600" cy="4794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authority</a:t>
            </a:r>
            <a:endParaRPr/>
          </a:p>
        </p:txBody>
      </p:sp>
      <p:pic>
        <p:nvPicPr>
          <p:cNvPr id="295" name="Google Shape;2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500" y="2107400"/>
            <a:ext cx="552361" cy="4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2"/>
          <p:cNvSpPr txBox="1"/>
          <p:nvPr/>
        </p:nvSpPr>
        <p:spPr>
          <a:xfrm>
            <a:off x="1550525" y="5637600"/>
            <a:ext cx="10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Controller</a:t>
            </a:r>
            <a:endParaRPr b="1"/>
          </a:p>
        </p:txBody>
      </p:sp>
      <p:sp>
        <p:nvSpPr>
          <p:cNvPr id="297" name="Google Shape;297;p32"/>
          <p:cNvSpPr txBox="1"/>
          <p:nvPr/>
        </p:nvSpPr>
        <p:spPr>
          <a:xfrm>
            <a:off x="5462275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Worker1</a:t>
            </a:r>
            <a:endParaRPr b="1"/>
          </a:p>
        </p:txBody>
      </p:sp>
      <p:sp>
        <p:nvSpPr>
          <p:cNvPr id="298" name="Google Shape;298;p32"/>
          <p:cNvSpPr txBox="1"/>
          <p:nvPr/>
        </p:nvSpPr>
        <p:spPr>
          <a:xfrm>
            <a:off x="9509500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Worker2</a:t>
            </a:r>
            <a:endParaRPr b="1"/>
          </a:p>
        </p:txBody>
      </p:sp>
      <p:sp>
        <p:nvSpPr>
          <p:cNvPr id="299" name="Google Shape;299;p32"/>
          <p:cNvSpPr txBox="1"/>
          <p:nvPr/>
        </p:nvSpPr>
        <p:spPr>
          <a:xfrm>
            <a:off x="155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(172.31.16.2)</a:t>
            </a:r>
            <a:endParaRPr sz="1200"/>
          </a:p>
        </p:txBody>
      </p:sp>
      <p:sp>
        <p:nvSpPr>
          <p:cNvPr id="300" name="Google Shape;300;p32"/>
          <p:cNvSpPr txBox="1"/>
          <p:nvPr/>
        </p:nvSpPr>
        <p:spPr>
          <a:xfrm>
            <a:off x="536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(172.31.16.3)</a:t>
            </a:r>
            <a:endParaRPr sz="1200"/>
          </a:p>
        </p:txBody>
      </p:sp>
      <p:sp>
        <p:nvSpPr>
          <p:cNvPr id="301" name="Google Shape;301;p32"/>
          <p:cNvSpPr txBox="1"/>
          <p:nvPr/>
        </p:nvSpPr>
        <p:spPr>
          <a:xfrm>
            <a:off x="9399125" y="58503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(172.31.16.4)</a:t>
            </a:r>
            <a:endParaRPr sz="1200"/>
          </a:p>
        </p:txBody>
      </p:sp>
      <p:sp>
        <p:nvSpPr>
          <p:cNvPr id="302" name="Google Shape;302;p32"/>
          <p:cNvSpPr txBox="1"/>
          <p:nvPr/>
        </p:nvSpPr>
        <p:spPr>
          <a:xfrm>
            <a:off x="16862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303" name="Google Shape;303;p32"/>
          <p:cNvSpPr txBox="1"/>
          <p:nvPr/>
        </p:nvSpPr>
        <p:spPr>
          <a:xfrm>
            <a:off x="54962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304" name="Google Shape;304;p32"/>
          <p:cNvSpPr txBox="1"/>
          <p:nvPr/>
        </p:nvSpPr>
        <p:spPr>
          <a:xfrm>
            <a:off x="95348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305" name="Google Shape;305;p32">
            <a:hlinkClick r:id="rId4"/>
          </p:cNvPr>
          <p:cNvSpPr/>
          <p:nvPr/>
        </p:nvSpPr>
        <p:spPr>
          <a:xfrm>
            <a:off x="0" y="6731000"/>
            <a:ext cx="49491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77"/>
          <p:cNvSpPr txBox="1"/>
          <p:nvPr>
            <p:ph type="title"/>
          </p:nvPr>
        </p:nvSpPr>
        <p:spPr>
          <a:xfrm>
            <a:off x="495300" y="317500"/>
            <a:ext cx="7646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kube-dns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4" name="Google Shape;1504;p77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05" name="Google Shape;1505;p77"/>
          <p:cNvGrpSpPr/>
          <p:nvPr/>
        </p:nvGrpSpPr>
        <p:grpSpPr>
          <a:xfrm>
            <a:off x="11094213" y="232690"/>
            <a:ext cx="782825" cy="782825"/>
            <a:chOff x="8579125" y="3002202"/>
            <a:chExt cx="782825" cy="782825"/>
          </a:xfrm>
        </p:grpSpPr>
        <p:pic>
          <p:nvPicPr>
            <p:cNvPr id="1506" name="Google Shape;1506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9125" y="3002202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7" name="Google Shape;1507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694361" y="3117425"/>
              <a:ext cx="552349" cy="5523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08" name="Google Shape;1508;p77"/>
          <p:cNvSpPr txBox="1"/>
          <p:nvPr/>
        </p:nvSpPr>
        <p:spPr>
          <a:xfrm>
            <a:off x="495300" y="1059950"/>
            <a:ext cx="9137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Pod and Service that containers will use for DNS resolution.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9" name="Google Shape;1509;p77"/>
          <p:cNvSpPr txBox="1"/>
          <p:nvPr/>
        </p:nvSpPr>
        <p:spPr>
          <a:xfrm>
            <a:off x="495300" y="2714750"/>
            <a:ext cx="42723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Comprised of three containers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0" name="Google Shape;1510;p77"/>
          <p:cNvSpPr txBox="1"/>
          <p:nvPr/>
        </p:nvSpPr>
        <p:spPr>
          <a:xfrm>
            <a:off x="495300" y="1647950"/>
            <a:ext cx="9137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Based on SkyDNS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11" name="Google Shape;151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1526" y="3476751"/>
            <a:ext cx="2844800" cy="28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77"/>
          <p:cNvSpPr txBox="1"/>
          <p:nvPr/>
        </p:nvSpPr>
        <p:spPr>
          <a:xfrm>
            <a:off x="4874025" y="4741250"/>
            <a:ext cx="867600" cy="42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kubedns</a:t>
            </a:r>
            <a:endParaRPr/>
          </a:p>
        </p:txBody>
      </p:sp>
      <p:sp>
        <p:nvSpPr>
          <p:cNvPr id="1513" name="Google Shape;1513;p77"/>
          <p:cNvSpPr txBox="1"/>
          <p:nvPr/>
        </p:nvSpPr>
        <p:spPr>
          <a:xfrm>
            <a:off x="5741625" y="3942125"/>
            <a:ext cx="942600" cy="42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dnsmasq</a:t>
            </a:r>
            <a:endParaRPr/>
          </a:p>
        </p:txBody>
      </p:sp>
      <p:sp>
        <p:nvSpPr>
          <p:cNvPr id="1514" name="Google Shape;1514;p77"/>
          <p:cNvSpPr txBox="1"/>
          <p:nvPr/>
        </p:nvSpPr>
        <p:spPr>
          <a:xfrm>
            <a:off x="6009450" y="5164850"/>
            <a:ext cx="782700" cy="42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sidecar</a:t>
            </a:r>
            <a:endParaRPr/>
          </a:p>
        </p:txBody>
      </p:sp>
      <p:cxnSp>
        <p:nvCxnSpPr>
          <p:cNvPr id="1515" name="Google Shape;1515;p77"/>
          <p:cNvCxnSpPr>
            <a:stCxn id="1512" idx="1"/>
          </p:cNvCxnSpPr>
          <p:nvPr/>
        </p:nvCxnSpPr>
        <p:spPr>
          <a:xfrm flipH="1">
            <a:off x="4175325" y="4953050"/>
            <a:ext cx="698700" cy="3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6" name="Google Shape;1516;p77"/>
          <p:cNvSpPr txBox="1"/>
          <p:nvPr/>
        </p:nvSpPr>
        <p:spPr>
          <a:xfrm>
            <a:off x="729000" y="4014275"/>
            <a:ext cx="33045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-"/>
            </a:pPr>
            <a:r>
              <a:rPr lang="en-U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Watches for changes in Services and Endpoints 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7" name="Google Shape;1517;p77"/>
          <p:cNvSpPr txBox="1"/>
          <p:nvPr/>
        </p:nvSpPr>
        <p:spPr>
          <a:xfrm>
            <a:off x="495300" y="2181350"/>
            <a:ext cx="45534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Requires a static service IP address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8" name="Google Shape;1518;p77"/>
          <p:cNvSpPr/>
          <p:nvPr/>
        </p:nvSpPr>
        <p:spPr>
          <a:xfrm>
            <a:off x="1038325" y="3802125"/>
            <a:ext cx="2844900" cy="867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9" name="Google Shape;1519;p77"/>
          <p:cNvCxnSpPr>
            <a:stCxn id="1513" idx="3"/>
            <a:endCxn id="1520" idx="1"/>
          </p:cNvCxnSpPr>
          <p:nvPr/>
        </p:nvCxnSpPr>
        <p:spPr>
          <a:xfrm flipH="1" rot="10800000">
            <a:off x="6684225" y="3636725"/>
            <a:ext cx="919800" cy="51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0" name="Google Shape;1520;p77"/>
          <p:cNvSpPr txBox="1"/>
          <p:nvPr/>
        </p:nvSpPr>
        <p:spPr>
          <a:xfrm>
            <a:off x="7604125" y="3018775"/>
            <a:ext cx="30672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-"/>
            </a:pPr>
            <a:r>
              <a:rPr lang="en-U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Adds DNS caching to improve performance</a:t>
            </a:r>
            <a:endParaRPr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21" name="Google Shape;1521;p77"/>
          <p:cNvCxnSpPr>
            <a:endCxn id="1522" idx="1"/>
          </p:cNvCxnSpPr>
          <p:nvPr/>
        </p:nvCxnSpPr>
        <p:spPr>
          <a:xfrm>
            <a:off x="6836725" y="5449225"/>
            <a:ext cx="996000" cy="168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2" name="Google Shape;1522;p77"/>
          <p:cNvSpPr txBox="1"/>
          <p:nvPr/>
        </p:nvSpPr>
        <p:spPr>
          <a:xfrm>
            <a:off x="7832725" y="4999975"/>
            <a:ext cx="30672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-"/>
            </a:pPr>
            <a:r>
              <a:rPr lang="en-U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Health check endpoint</a:t>
            </a:r>
            <a:endParaRPr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3" name="Google Shape;1523;p77">
            <a:hlinkClick r:id="rId5"/>
          </p:cNvPr>
          <p:cNvSpPr/>
          <p:nvPr/>
        </p:nvSpPr>
        <p:spPr>
          <a:xfrm>
            <a:off x="0" y="6731000"/>
            <a:ext cx="103812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77"/>
          <p:cNvSpPr txBox="1"/>
          <p:nvPr/>
        </p:nvSpPr>
        <p:spPr>
          <a:xfrm>
            <a:off x="729000" y="4953044"/>
            <a:ext cx="3386100" cy="14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-"/>
            </a:pPr>
            <a:r>
              <a:rPr lang="en-US" sz="1800"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Maintains in-memory lookup structures to serve DNS requests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78"/>
          <p:cNvSpPr txBox="1"/>
          <p:nvPr>
            <p:ph type="title"/>
          </p:nvPr>
        </p:nvSpPr>
        <p:spPr>
          <a:xfrm>
            <a:off x="495300" y="317500"/>
            <a:ext cx="7646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This should be easy (part 3) 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0" name="Google Shape;1530;p78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31" name="Google Shape;1531;p78"/>
          <p:cNvGrpSpPr/>
          <p:nvPr/>
        </p:nvGrpSpPr>
        <p:grpSpPr>
          <a:xfrm>
            <a:off x="11094213" y="232690"/>
            <a:ext cx="782825" cy="782825"/>
            <a:chOff x="8579125" y="3002202"/>
            <a:chExt cx="782825" cy="782825"/>
          </a:xfrm>
        </p:grpSpPr>
        <p:pic>
          <p:nvPicPr>
            <p:cNvPr id="1532" name="Google Shape;1532;p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79125" y="3002202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3" name="Google Shape;1533;p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694361" y="3117425"/>
              <a:ext cx="552349" cy="5523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4" name="Google Shape;1534;p78"/>
          <p:cNvSpPr txBox="1"/>
          <p:nvPr/>
        </p:nvSpPr>
        <p:spPr>
          <a:xfrm>
            <a:off x="419100" y="1212350"/>
            <a:ext cx="9137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Download template files from: </a:t>
            </a: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https://github.com/kubernetes/kubernetes/tree/master/cluster/addons/dns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5" name="Google Shape;1535;p78"/>
          <p:cNvSpPr txBox="1"/>
          <p:nvPr/>
        </p:nvSpPr>
        <p:spPr>
          <a:xfrm>
            <a:off x="495300" y="3879350"/>
            <a:ext cx="9137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 the YAMLs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6" name="Google Shape;1536;p78">
            <a:hlinkClick r:id="rId6"/>
          </p:cNvPr>
          <p:cNvSpPr/>
          <p:nvPr/>
        </p:nvSpPr>
        <p:spPr>
          <a:xfrm>
            <a:off x="0" y="6731000"/>
            <a:ext cx="105021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78"/>
          <p:cNvSpPr txBox="1"/>
          <p:nvPr/>
        </p:nvSpPr>
        <p:spPr>
          <a:xfrm>
            <a:off x="495300" y="2736350"/>
            <a:ext cx="9137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Generate the YAMLs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8" name="Google Shape;1538;p78"/>
          <p:cNvSpPr txBox="1"/>
          <p:nvPr/>
        </p:nvSpPr>
        <p:spPr>
          <a:xfrm>
            <a:off x="495300" y="4946150"/>
            <a:ext cx="9137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Try redeploying the chart… REALLY? NOT YET?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79"/>
          <p:cNvSpPr txBox="1"/>
          <p:nvPr>
            <p:ph type="title"/>
          </p:nvPr>
        </p:nvSpPr>
        <p:spPr>
          <a:xfrm>
            <a:off x="495300" y="317500"/>
            <a:ext cx="10005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kubelet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/>
              <a:t>command (updated)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4" name="Google Shape;1544;p79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45" name="Google Shape;154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0175" y="389700"/>
            <a:ext cx="541000" cy="541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46" name="Google Shape;1546;p79"/>
          <p:cNvGraphicFramePr/>
          <p:nvPr/>
        </p:nvGraphicFramePr>
        <p:xfrm>
          <a:off x="495300" y="88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6299225"/>
              </a:tblGrid>
              <a:tr h="5046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24292E"/>
                          </a:solidFill>
                          <a:highlight>
                            <a:srgbClr val="F6F8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kubelet </a:t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24292E"/>
                          </a:solidFill>
                          <a:highlight>
                            <a:srgbClr val="F6F8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F6F8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547" name="Google Shape;1547;p79"/>
          <p:cNvSpPr txBox="1"/>
          <p:nvPr/>
        </p:nvSpPr>
        <p:spPr>
          <a:xfrm>
            <a:off x="457200" y="1295400"/>
            <a:ext cx="6727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--kubeconfig=${KUBELET_KUBECONFIG_PATH} 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8" name="Google Shape;1548;p79"/>
          <p:cNvSpPr txBox="1"/>
          <p:nvPr/>
        </p:nvSpPr>
        <p:spPr>
          <a:xfrm>
            <a:off x="457200" y="1773200"/>
            <a:ext cx="535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--container-runtime=docker 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9" name="Google Shape;1549;p79"/>
          <p:cNvSpPr txBox="1"/>
          <p:nvPr/>
        </p:nvSpPr>
        <p:spPr>
          <a:xfrm>
            <a:off x="457200" y="2362200"/>
            <a:ext cx="67275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--network-plugin=cni 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--cni-conf-dir=/etc/cni/net.d 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--cni-bin-dir=/opt/cni/bin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0" name="Google Shape;1550;p79"/>
          <p:cNvSpPr txBox="1"/>
          <p:nvPr/>
        </p:nvSpPr>
        <p:spPr>
          <a:xfrm>
            <a:off x="609600" y="3505200"/>
            <a:ext cx="581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--client-ca-file=${KUBERNETES_CA_CERT_PATH}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1" name="Google Shape;1551;p79"/>
          <p:cNvSpPr txBox="1"/>
          <p:nvPr/>
        </p:nvSpPr>
        <p:spPr>
          <a:xfrm>
            <a:off x="762000" y="4082700"/>
            <a:ext cx="841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--v=2 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2" name="Google Shape;1552;p79"/>
          <p:cNvSpPr/>
          <p:nvPr/>
        </p:nvSpPr>
        <p:spPr>
          <a:xfrm>
            <a:off x="5815200" y="1272000"/>
            <a:ext cx="330300" cy="47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79"/>
          <p:cNvSpPr txBox="1"/>
          <p:nvPr/>
        </p:nvSpPr>
        <p:spPr>
          <a:xfrm>
            <a:off x="6200775" y="1272000"/>
            <a:ext cx="5672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Kubeconfig file for accessing kube-apiserver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4" name="Google Shape;1554;p79"/>
          <p:cNvSpPr/>
          <p:nvPr/>
        </p:nvSpPr>
        <p:spPr>
          <a:xfrm>
            <a:off x="4215000" y="1729200"/>
            <a:ext cx="330300" cy="47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79"/>
          <p:cNvSpPr txBox="1"/>
          <p:nvPr/>
        </p:nvSpPr>
        <p:spPr>
          <a:xfrm>
            <a:off x="4600575" y="1729200"/>
            <a:ext cx="4502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Which container runtime to use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6" name="Google Shape;1556;p79"/>
          <p:cNvSpPr/>
          <p:nvPr/>
        </p:nvSpPr>
        <p:spPr>
          <a:xfrm>
            <a:off x="4672200" y="2338800"/>
            <a:ext cx="330300" cy="951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79"/>
          <p:cNvSpPr txBox="1"/>
          <p:nvPr/>
        </p:nvSpPr>
        <p:spPr>
          <a:xfrm>
            <a:off x="5057775" y="2643600"/>
            <a:ext cx="4502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Which network plugin to use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8" name="Google Shape;1558;p79"/>
          <p:cNvSpPr/>
          <p:nvPr/>
        </p:nvSpPr>
        <p:spPr>
          <a:xfrm>
            <a:off x="6355300" y="3386300"/>
            <a:ext cx="399900" cy="613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79"/>
          <p:cNvSpPr txBox="1"/>
          <p:nvPr/>
        </p:nvSpPr>
        <p:spPr>
          <a:xfrm>
            <a:off x="6810375" y="3481800"/>
            <a:ext cx="4502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Client access (kube-apiserver basically)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0" name="Google Shape;1560;p79"/>
          <p:cNvSpPr/>
          <p:nvPr/>
        </p:nvSpPr>
        <p:spPr>
          <a:xfrm>
            <a:off x="1478500" y="3919700"/>
            <a:ext cx="399900" cy="613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79"/>
          <p:cNvSpPr txBox="1"/>
          <p:nvPr/>
        </p:nvSpPr>
        <p:spPr>
          <a:xfrm>
            <a:off x="1933575" y="4015200"/>
            <a:ext cx="4502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verbose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2" name="Google Shape;1562;p79"/>
          <p:cNvSpPr txBox="1"/>
          <p:nvPr/>
        </p:nvSpPr>
        <p:spPr>
          <a:xfrm>
            <a:off x="762000" y="4616100"/>
            <a:ext cx="321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--allow-privileged=true 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3" name="Google Shape;1563;p79"/>
          <p:cNvSpPr/>
          <p:nvPr/>
        </p:nvSpPr>
        <p:spPr>
          <a:xfrm>
            <a:off x="3764500" y="4453100"/>
            <a:ext cx="399900" cy="613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79"/>
          <p:cNvSpPr txBox="1"/>
          <p:nvPr/>
        </p:nvSpPr>
        <p:spPr>
          <a:xfrm>
            <a:off x="4295775" y="4548600"/>
            <a:ext cx="4502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use priveleged containers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5" name="Google Shape;1565;p79"/>
          <p:cNvSpPr txBox="1"/>
          <p:nvPr/>
        </p:nvSpPr>
        <p:spPr>
          <a:xfrm>
            <a:off x="762000" y="5301900"/>
            <a:ext cx="450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--cluster-dns=$KUBE_DNS_SERVICE_IP  --cluster-domain=$CLUSTER_DOMAIN</a:t>
            </a:r>
            <a:endParaRPr sz="18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6" name="Google Shape;1566;p79"/>
          <p:cNvSpPr/>
          <p:nvPr/>
        </p:nvSpPr>
        <p:spPr>
          <a:xfrm>
            <a:off x="5212300" y="5138900"/>
            <a:ext cx="399900" cy="613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79"/>
          <p:cNvSpPr txBox="1"/>
          <p:nvPr/>
        </p:nvSpPr>
        <p:spPr>
          <a:xfrm>
            <a:off x="5819775" y="5158200"/>
            <a:ext cx="4502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DNS settings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8" name="Google Shape;1568;p79">
            <a:hlinkClick r:id="rId4"/>
          </p:cNvPr>
          <p:cNvSpPr/>
          <p:nvPr/>
        </p:nvSpPr>
        <p:spPr>
          <a:xfrm>
            <a:off x="0" y="6731000"/>
            <a:ext cx="106227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80"/>
          <p:cNvSpPr txBox="1"/>
          <p:nvPr>
            <p:ph type="title"/>
          </p:nvPr>
        </p:nvSpPr>
        <p:spPr>
          <a:xfrm>
            <a:off x="495300" y="317500"/>
            <a:ext cx="7646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This should be easy (part 4)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4" name="Google Shape;1574;p80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5" name="Google Shape;1575;p80"/>
          <p:cNvSpPr txBox="1"/>
          <p:nvPr/>
        </p:nvSpPr>
        <p:spPr>
          <a:xfrm>
            <a:off x="571500" y="1288550"/>
            <a:ext cx="43794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try again with WordPress now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576" name="Google Shape;1576;p80"/>
          <p:cNvGraphicFramePr/>
          <p:nvPr/>
        </p:nvGraphicFramePr>
        <p:xfrm>
          <a:off x="903175" y="180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6055525"/>
              </a:tblGrid>
              <a:tr h="523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helm install stable/wordpress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pic>
        <p:nvPicPr>
          <p:cNvPr id="1577" name="Google Shape;15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172" y="2762975"/>
            <a:ext cx="4902905" cy="316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80"/>
          <p:cNvSpPr txBox="1"/>
          <p:nvPr/>
        </p:nvSpPr>
        <p:spPr>
          <a:xfrm>
            <a:off x="6530425" y="4389650"/>
            <a:ext cx="43794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But… what about Ingress?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9" name="Google Shape;1579;p80">
            <a:hlinkClick r:id="rId4"/>
          </p:cNvPr>
          <p:cNvSpPr/>
          <p:nvPr/>
        </p:nvSpPr>
        <p:spPr>
          <a:xfrm>
            <a:off x="0" y="6731000"/>
            <a:ext cx="107433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81"/>
          <p:cNvSpPr txBox="1"/>
          <p:nvPr>
            <p:ph type="title"/>
          </p:nvPr>
        </p:nvSpPr>
        <p:spPr>
          <a:xfrm>
            <a:off x="495300" y="317500"/>
            <a:ext cx="11221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Seriously, this is the last bit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5" name="Google Shape;1585;p81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6" name="Google Shape;1586;p81"/>
          <p:cNvSpPr txBox="1"/>
          <p:nvPr>
            <p:ph idx="2" type="body"/>
          </p:nvPr>
        </p:nvSpPr>
        <p:spPr>
          <a:xfrm>
            <a:off x="495300" y="784850"/>
            <a:ext cx="67662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also want Ingress rules</a:t>
            </a:r>
            <a:endParaRPr/>
          </a:p>
        </p:txBody>
      </p:sp>
      <p:sp>
        <p:nvSpPr>
          <p:cNvPr id="1587" name="Google Shape;1587;p81"/>
          <p:cNvSpPr/>
          <p:nvPr/>
        </p:nvSpPr>
        <p:spPr>
          <a:xfrm>
            <a:off x="17093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81"/>
          <p:cNvSpPr/>
          <p:nvPr/>
        </p:nvSpPr>
        <p:spPr>
          <a:xfrm>
            <a:off x="5557625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81"/>
          <p:cNvSpPr/>
          <p:nvPr/>
        </p:nvSpPr>
        <p:spPr>
          <a:xfrm>
            <a:off x="95857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81"/>
          <p:cNvSpPr/>
          <p:nvPr/>
        </p:nvSpPr>
        <p:spPr>
          <a:xfrm>
            <a:off x="7359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81"/>
          <p:cNvSpPr/>
          <p:nvPr/>
        </p:nvSpPr>
        <p:spPr>
          <a:xfrm>
            <a:off x="4622125" y="4052850"/>
            <a:ext cx="2743200" cy="782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81"/>
          <p:cNvSpPr txBox="1"/>
          <p:nvPr/>
        </p:nvSpPr>
        <p:spPr>
          <a:xfrm>
            <a:off x="1047250" y="2141750"/>
            <a:ext cx="15276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81"/>
          <p:cNvSpPr/>
          <p:nvPr/>
        </p:nvSpPr>
        <p:spPr>
          <a:xfrm>
            <a:off x="1032175" y="27103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etcd</a:t>
            </a:r>
            <a:endParaRPr/>
          </a:p>
        </p:txBody>
      </p:sp>
      <p:sp>
        <p:nvSpPr>
          <p:cNvPr id="1594" name="Google Shape;1594;p81"/>
          <p:cNvSpPr/>
          <p:nvPr/>
        </p:nvSpPr>
        <p:spPr>
          <a:xfrm>
            <a:off x="1047250" y="2100700"/>
            <a:ext cx="1845600" cy="4794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authority</a:t>
            </a:r>
            <a:endParaRPr/>
          </a:p>
        </p:txBody>
      </p:sp>
      <p:pic>
        <p:nvPicPr>
          <p:cNvPr id="1595" name="Google Shape;159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500" y="2107400"/>
            <a:ext cx="552361" cy="4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525" y="2727709"/>
            <a:ext cx="330300" cy="330282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81"/>
          <p:cNvSpPr txBox="1"/>
          <p:nvPr/>
        </p:nvSpPr>
        <p:spPr>
          <a:xfrm>
            <a:off x="1550525" y="5637600"/>
            <a:ext cx="10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Controller</a:t>
            </a:r>
            <a:endParaRPr b="1"/>
          </a:p>
        </p:txBody>
      </p:sp>
      <p:sp>
        <p:nvSpPr>
          <p:cNvPr id="1598" name="Google Shape;1598;p81"/>
          <p:cNvSpPr txBox="1"/>
          <p:nvPr/>
        </p:nvSpPr>
        <p:spPr>
          <a:xfrm>
            <a:off x="5462275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Worker1</a:t>
            </a:r>
            <a:endParaRPr b="1"/>
          </a:p>
        </p:txBody>
      </p:sp>
      <p:sp>
        <p:nvSpPr>
          <p:cNvPr id="1599" name="Google Shape;1599;p81"/>
          <p:cNvSpPr txBox="1"/>
          <p:nvPr/>
        </p:nvSpPr>
        <p:spPr>
          <a:xfrm>
            <a:off x="9509500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Worker2</a:t>
            </a:r>
            <a:endParaRPr b="1"/>
          </a:p>
        </p:txBody>
      </p:sp>
      <p:sp>
        <p:nvSpPr>
          <p:cNvPr id="1600" name="Google Shape;1600;p81"/>
          <p:cNvSpPr/>
          <p:nvPr/>
        </p:nvSpPr>
        <p:spPr>
          <a:xfrm>
            <a:off x="1032175" y="31675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kube-apiserver</a:t>
            </a:r>
            <a:endParaRPr/>
          </a:p>
        </p:txBody>
      </p:sp>
      <p:cxnSp>
        <p:nvCxnSpPr>
          <p:cNvPr id="1601" name="Google Shape;1601;p81"/>
          <p:cNvCxnSpPr>
            <a:stCxn id="1600" idx="1"/>
            <a:endCxn id="1593" idx="1"/>
          </p:cNvCxnSpPr>
          <p:nvPr/>
        </p:nvCxnSpPr>
        <p:spPr>
          <a:xfrm flipH="1" rot="10800000">
            <a:off x="1032175" y="2892850"/>
            <a:ext cx="600" cy="457200"/>
          </a:xfrm>
          <a:prstGeom prst="bentConnector3">
            <a:avLst>
              <a:gd fmla="val -33341667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02" name="Google Shape;1602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525" y="3187250"/>
            <a:ext cx="330300" cy="3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81"/>
          <p:cNvSpPr/>
          <p:nvPr/>
        </p:nvSpPr>
        <p:spPr>
          <a:xfrm>
            <a:off x="1032175" y="36247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kube-scheduler</a:t>
            </a:r>
            <a:endParaRPr/>
          </a:p>
        </p:txBody>
      </p:sp>
      <p:pic>
        <p:nvPicPr>
          <p:cNvPr id="1604" name="Google Shape;1604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8925" y="3646800"/>
            <a:ext cx="312900" cy="31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5" name="Google Shape;1605;p81"/>
          <p:cNvCxnSpPr>
            <a:stCxn id="1603" idx="3"/>
            <a:endCxn id="1600" idx="3"/>
          </p:cNvCxnSpPr>
          <p:nvPr/>
        </p:nvCxnSpPr>
        <p:spPr>
          <a:xfrm flipH="1" rot="10800000">
            <a:off x="2877775" y="3350050"/>
            <a:ext cx="600" cy="4572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6" name="Google Shape;1606;p81"/>
          <p:cNvSpPr/>
          <p:nvPr/>
        </p:nvSpPr>
        <p:spPr>
          <a:xfrm>
            <a:off x="832125" y="4081900"/>
            <a:ext cx="25707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kube-controller-manager</a:t>
            </a:r>
            <a:endParaRPr/>
          </a:p>
        </p:txBody>
      </p:sp>
      <p:pic>
        <p:nvPicPr>
          <p:cNvPr id="1607" name="Google Shape;1607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2415" y="4108001"/>
            <a:ext cx="400512" cy="31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8" name="Google Shape;1608;p81"/>
          <p:cNvCxnSpPr>
            <a:stCxn id="1607" idx="3"/>
            <a:endCxn id="1600" idx="3"/>
          </p:cNvCxnSpPr>
          <p:nvPr/>
        </p:nvCxnSpPr>
        <p:spPr>
          <a:xfrm rot="10800000">
            <a:off x="2877627" y="3350051"/>
            <a:ext cx="525300" cy="914400"/>
          </a:xfrm>
          <a:prstGeom prst="bentConnector3">
            <a:avLst>
              <a:gd fmla="val -45331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09" name="Google Shape;1609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1425" y="4251150"/>
            <a:ext cx="330300" cy="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0200" y="4315762"/>
            <a:ext cx="238125" cy="27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19138" y="4302847"/>
            <a:ext cx="341060" cy="2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8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43925" y="4308850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3" name="Google Shape;1613;p81"/>
          <p:cNvSpPr/>
          <p:nvPr/>
        </p:nvSpPr>
        <p:spPr>
          <a:xfrm>
            <a:off x="8584525" y="4052850"/>
            <a:ext cx="2743200" cy="782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4" name="Google Shape;1614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623825" y="4251150"/>
            <a:ext cx="330300" cy="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42600" y="4315762"/>
            <a:ext cx="238125" cy="27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81538" y="4302847"/>
            <a:ext cx="341060" cy="2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8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906325" y="4308850"/>
            <a:ext cx="330301" cy="330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8" name="Google Shape;1618;p81"/>
          <p:cNvGrpSpPr/>
          <p:nvPr/>
        </p:nvGrpSpPr>
        <p:grpSpPr>
          <a:xfrm>
            <a:off x="4538175" y="3117066"/>
            <a:ext cx="782825" cy="1129148"/>
            <a:chOff x="11091375" y="145266"/>
            <a:chExt cx="782825" cy="1129148"/>
          </a:xfrm>
        </p:grpSpPr>
        <p:pic>
          <p:nvPicPr>
            <p:cNvPr id="1619" name="Google Shape;1619;p8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85375" y="145266"/>
              <a:ext cx="400500" cy="361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0" name="Google Shape;1620;p8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1091375" y="491590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1" name="Google Shape;1621;p8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1270037" y="670274"/>
              <a:ext cx="425500" cy="425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2" name="Google Shape;1622;p8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904375" y="3117066"/>
            <a:ext cx="400500" cy="361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8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710375" y="3463390"/>
            <a:ext cx="782825" cy="7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8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889037" y="3642074"/>
            <a:ext cx="425500" cy="42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5" name="Google Shape;1625;p81"/>
          <p:cNvGrpSpPr/>
          <p:nvPr/>
        </p:nvGrpSpPr>
        <p:grpSpPr>
          <a:xfrm>
            <a:off x="5599800" y="3002202"/>
            <a:ext cx="782825" cy="852798"/>
            <a:chOff x="5599800" y="2968027"/>
            <a:chExt cx="782825" cy="852798"/>
          </a:xfrm>
        </p:grpSpPr>
        <p:pic>
          <p:nvPicPr>
            <p:cNvPr id="1626" name="Google Shape;1626;p8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599800" y="2968027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7" name="Google Shape;1627;p81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790963" y="3075550"/>
              <a:ext cx="400500" cy="41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8" name="Google Shape;1628;p81"/>
            <p:cNvSpPr txBox="1"/>
            <p:nvPr/>
          </p:nvSpPr>
          <p:spPr>
            <a:xfrm>
              <a:off x="5689525" y="3363625"/>
              <a:ext cx="604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Tiller</a:t>
              </a:r>
              <a:endParaRPr/>
            </a:p>
          </p:txBody>
        </p:sp>
      </p:grpSp>
      <p:grpSp>
        <p:nvGrpSpPr>
          <p:cNvPr id="1629" name="Google Shape;1629;p81"/>
          <p:cNvGrpSpPr/>
          <p:nvPr/>
        </p:nvGrpSpPr>
        <p:grpSpPr>
          <a:xfrm>
            <a:off x="6521725" y="3002202"/>
            <a:ext cx="782825" cy="782825"/>
            <a:chOff x="6521725" y="3002202"/>
            <a:chExt cx="782825" cy="782825"/>
          </a:xfrm>
        </p:grpSpPr>
        <p:pic>
          <p:nvPicPr>
            <p:cNvPr id="1630" name="Google Shape;1630;p8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521725" y="3002202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1" name="Google Shape;1631;p81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6712877" y="3149800"/>
              <a:ext cx="400500" cy="400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2" name="Google Shape;1632;p81"/>
          <p:cNvGrpSpPr/>
          <p:nvPr/>
        </p:nvGrpSpPr>
        <p:grpSpPr>
          <a:xfrm>
            <a:off x="8579125" y="3002202"/>
            <a:ext cx="782825" cy="782825"/>
            <a:chOff x="8579125" y="3002202"/>
            <a:chExt cx="782825" cy="782825"/>
          </a:xfrm>
        </p:grpSpPr>
        <p:pic>
          <p:nvPicPr>
            <p:cNvPr id="1633" name="Google Shape;1633;p8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579125" y="3002202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4" name="Google Shape;1634;p81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694361" y="3117425"/>
              <a:ext cx="552349" cy="5523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5" name="Google Shape;1635;p81"/>
          <p:cNvGrpSpPr/>
          <p:nvPr/>
        </p:nvGrpSpPr>
        <p:grpSpPr>
          <a:xfrm>
            <a:off x="9577988" y="3193266"/>
            <a:ext cx="782825" cy="1122036"/>
            <a:chOff x="9577988" y="3193266"/>
            <a:chExt cx="782825" cy="1122036"/>
          </a:xfrm>
        </p:grpSpPr>
        <p:grpSp>
          <p:nvGrpSpPr>
            <p:cNvPr id="1636" name="Google Shape;1636;p81"/>
            <p:cNvGrpSpPr/>
            <p:nvPr/>
          </p:nvGrpSpPr>
          <p:grpSpPr>
            <a:xfrm>
              <a:off x="9577988" y="3532477"/>
              <a:ext cx="782825" cy="782825"/>
              <a:chOff x="5552588" y="1303265"/>
              <a:chExt cx="782825" cy="782825"/>
            </a:xfrm>
          </p:grpSpPr>
          <p:pic>
            <p:nvPicPr>
              <p:cNvPr id="1637" name="Google Shape;1637;p81"/>
              <p:cNvPicPr preferRelativeResize="0"/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5552588" y="1303265"/>
                <a:ext cx="782825" cy="7828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38" name="Google Shape;1638;p81"/>
              <p:cNvPicPr preferRelativeResize="0"/>
              <p:nvPr/>
            </p:nvPicPr>
            <p:blipFill>
              <a:blip r:embed="rId19">
                <a:alphaModFix/>
              </a:blip>
              <a:stretch>
                <a:fillRect/>
              </a:stretch>
            </p:blipFill>
            <p:spPr>
              <a:xfrm>
                <a:off x="5663950" y="1560157"/>
                <a:ext cx="560100" cy="269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39" name="Google Shape;1639;p8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9761375" y="3193266"/>
              <a:ext cx="400500" cy="3614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0" name="Google Shape;1640;p81">
            <a:hlinkClick r:id="rId20"/>
          </p:cNvPr>
          <p:cNvSpPr/>
          <p:nvPr/>
        </p:nvSpPr>
        <p:spPr>
          <a:xfrm>
            <a:off x="0" y="6731000"/>
            <a:ext cx="108642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81"/>
          <p:cNvSpPr txBox="1"/>
          <p:nvPr/>
        </p:nvSpPr>
        <p:spPr>
          <a:xfrm>
            <a:off x="16862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1642" name="Google Shape;1642;p81"/>
          <p:cNvSpPr txBox="1"/>
          <p:nvPr/>
        </p:nvSpPr>
        <p:spPr>
          <a:xfrm>
            <a:off x="5496275" y="44861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1643" name="Google Shape;1643;p81"/>
          <p:cNvSpPr txBox="1"/>
          <p:nvPr/>
        </p:nvSpPr>
        <p:spPr>
          <a:xfrm>
            <a:off x="9534875" y="44861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1644" name="Google Shape;1644;p81"/>
          <p:cNvSpPr txBox="1"/>
          <p:nvPr/>
        </p:nvSpPr>
        <p:spPr>
          <a:xfrm>
            <a:off x="5625800" y="3724175"/>
            <a:ext cx="6693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Pods</a:t>
            </a:r>
            <a:endParaRPr b="1"/>
          </a:p>
        </p:txBody>
      </p:sp>
      <p:sp>
        <p:nvSpPr>
          <p:cNvPr id="1645" name="Google Shape;1645;p81"/>
          <p:cNvSpPr txBox="1"/>
          <p:nvPr/>
        </p:nvSpPr>
        <p:spPr>
          <a:xfrm>
            <a:off x="155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(172.31.16.2)</a:t>
            </a:r>
            <a:endParaRPr sz="1200"/>
          </a:p>
        </p:txBody>
      </p:sp>
      <p:sp>
        <p:nvSpPr>
          <p:cNvPr id="1646" name="Google Shape;1646;p81"/>
          <p:cNvSpPr txBox="1"/>
          <p:nvPr/>
        </p:nvSpPr>
        <p:spPr>
          <a:xfrm>
            <a:off x="536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(172.31.16.3)</a:t>
            </a:r>
            <a:endParaRPr sz="1200"/>
          </a:p>
        </p:txBody>
      </p:sp>
      <p:sp>
        <p:nvSpPr>
          <p:cNvPr id="1647" name="Google Shape;1647;p81"/>
          <p:cNvSpPr txBox="1"/>
          <p:nvPr/>
        </p:nvSpPr>
        <p:spPr>
          <a:xfrm>
            <a:off x="9399125" y="58503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(172.31.16.4)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82"/>
          <p:cNvSpPr txBox="1"/>
          <p:nvPr>
            <p:ph type="title"/>
          </p:nvPr>
        </p:nvSpPr>
        <p:spPr>
          <a:xfrm>
            <a:off x="495300" y="317500"/>
            <a:ext cx="7646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ingress-controller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3" name="Google Shape;1653;p82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4" name="Google Shape;1654;p82"/>
          <p:cNvSpPr txBox="1"/>
          <p:nvPr/>
        </p:nvSpPr>
        <p:spPr>
          <a:xfrm>
            <a:off x="495300" y="1059950"/>
            <a:ext cx="9137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Listens to ingress rules and auto-reconfigures itself.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5" name="Google Shape;1655;p82"/>
          <p:cNvSpPr/>
          <p:nvPr/>
        </p:nvSpPr>
        <p:spPr>
          <a:xfrm>
            <a:off x="904150" y="1010800"/>
            <a:ext cx="2672400" cy="516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82"/>
          <p:cNvSpPr txBox="1"/>
          <p:nvPr/>
        </p:nvSpPr>
        <p:spPr>
          <a:xfrm>
            <a:off x="495300" y="1974350"/>
            <a:ext cx="9137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Several controllers available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57" name="Google Shape;165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050" y="3360238"/>
            <a:ext cx="936100" cy="9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300" y="2487523"/>
            <a:ext cx="24193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6200" y="3341113"/>
            <a:ext cx="837855" cy="7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82"/>
          <p:cNvPicPr preferRelativeResize="0"/>
          <p:nvPr/>
        </p:nvPicPr>
        <p:blipFill rotWithShape="1">
          <a:blip r:embed="rId6">
            <a:alphaModFix/>
          </a:blip>
          <a:srcRect b="12471" l="21416" r="18439" t="11621"/>
          <a:stretch/>
        </p:blipFill>
        <p:spPr>
          <a:xfrm>
            <a:off x="6950100" y="3178225"/>
            <a:ext cx="837851" cy="10575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82"/>
          <p:cNvSpPr/>
          <p:nvPr/>
        </p:nvSpPr>
        <p:spPr>
          <a:xfrm>
            <a:off x="4068475" y="3173825"/>
            <a:ext cx="1582200" cy="1329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82"/>
          <p:cNvSpPr txBox="1"/>
          <p:nvPr/>
        </p:nvSpPr>
        <p:spPr>
          <a:xfrm>
            <a:off x="495300" y="4842350"/>
            <a:ext cx="9137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Available as a helm chart!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63" name="Google Shape;1663;p82"/>
          <p:cNvCxnSpPr>
            <a:stCxn id="1661" idx="3"/>
          </p:cNvCxnSpPr>
          <p:nvPr/>
        </p:nvCxnSpPr>
        <p:spPr>
          <a:xfrm flipH="1">
            <a:off x="3297283" y="4308710"/>
            <a:ext cx="1002900" cy="498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664" name="Google Shape;1664;p82"/>
          <p:cNvGrpSpPr/>
          <p:nvPr/>
        </p:nvGrpSpPr>
        <p:grpSpPr>
          <a:xfrm>
            <a:off x="11027213" y="201766"/>
            <a:ext cx="782825" cy="1122036"/>
            <a:chOff x="9577988" y="3193266"/>
            <a:chExt cx="782825" cy="1122036"/>
          </a:xfrm>
        </p:grpSpPr>
        <p:grpSp>
          <p:nvGrpSpPr>
            <p:cNvPr id="1665" name="Google Shape;1665;p82"/>
            <p:cNvGrpSpPr/>
            <p:nvPr/>
          </p:nvGrpSpPr>
          <p:grpSpPr>
            <a:xfrm>
              <a:off x="9577988" y="3532477"/>
              <a:ext cx="782825" cy="782825"/>
              <a:chOff x="5552588" y="1303265"/>
              <a:chExt cx="782825" cy="782825"/>
            </a:xfrm>
          </p:grpSpPr>
          <p:pic>
            <p:nvPicPr>
              <p:cNvPr id="1666" name="Google Shape;1666;p8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552588" y="1303265"/>
                <a:ext cx="782825" cy="7828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7" name="Google Shape;1667;p8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663950" y="1560157"/>
                <a:ext cx="560100" cy="269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68" name="Google Shape;1668;p8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761375" y="3193266"/>
              <a:ext cx="400500" cy="3614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9" name="Google Shape;1669;p82"/>
          <p:cNvSpPr txBox="1"/>
          <p:nvPr/>
        </p:nvSpPr>
        <p:spPr>
          <a:xfrm>
            <a:off x="495300" y="5451950"/>
            <a:ext cx="9137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our case, we will need the pod to be privileged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0" name="Google Shape;1670;p82">
            <a:hlinkClick r:id="rId10"/>
          </p:cNvPr>
          <p:cNvSpPr/>
          <p:nvPr/>
        </p:nvSpPr>
        <p:spPr>
          <a:xfrm>
            <a:off x="0" y="6731000"/>
            <a:ext cx="109848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83"/>
          <p:cNvSpPr txBox="1"/>
          <p:nvPr>
            <p:ph type="title"/>
          </p:nvPr>
        </p:nvSpPr>
        <p:spPr>
          <a:xfrm>
            <a:off x="495300" y="317500"/>
            <a:ext cx="7646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This should be easy (part 5)</a:t>
            </a:r>
            <a:endParaRPr/>
          </a:p>
        </p:txBody>
      </p:sp>
      <p:sp>
        <p:nvSpPr>
          <p:cNvPr id="1676" name="Google Shape;1676;p83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7" name="Google Shape;1677;p83"/>
          <p:cNvSpPr txBox="1"/>
          <p:nvPr/>
        </p:nvSpPr>
        <p:spPr>
          <a:xfrm>
            <a:off x="495300" y="1212350"/>
            <a:ext cx="9137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 ingress-controller helm chart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678" name="Google Shape;1678;p83"/>
          <p:cNvGraphicFramePr/>
          <p:nvPr/>
        </p:nvGraphicFramePr>
        <p:xfrm>
          <a:off x="934925" y="178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10170775"/>
              </a:tblGrid>
              <a:tr h="409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helm install stable/nginx-ingress --name nginx-ingress --set rbac.create=true --namespace kube-system --set controller.hostNetwork=true --set controller.kind=DaemonSet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679" name="Google Shape;1679;p83"/>
          <p:cNvSpPr txBox="1"/>
          <p:nvPr/>
        </p:nvSpPr>
        <p:spPr>
          <a:xfrm>
            <a:off x="571500" y="3117350"/>
            <a:ext cx="43794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try again with WordPress now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680" name="Google Shape;1680;p83"/>
          <p:cNvGraphicFramePr/>
          <p:nvPr/>
        </p:nvGraphicFramePr>
        <p:xfrm>
          <a:off x="903175" y="363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8555100"/>
              </a:tblGrid>
              <a:tr h="523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helm install stable/wordpress --set ingress.enabled=true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pSp>
        <p:nvGrpSpPr>
          <p:cNvPr id="1681" name="Google Shape;1681;p83"/>
          <p:cNvGrpSpPr/>
          <p:nvPr/>
        </p:nvGrpSpPr>
        <p:grpSpPr>
          <a:xfrm>
            <a:off x="11027213" y="201766"/>
            <a:ext cx="782825" cy="1122036"/>
            <a:chOff x="9577988" y="3193266"/>
            <a:chExt cx="782825" cy="1122036"/>
          </a:xfrm>
        </p:grpSpPr>
        <p:grpSp>
          <p:nvGrpSpPr>
            <p:cNvPr id="1682" name="Google Shape;1682;p83"/>
            <p:cNvGrpSpPr/>
            <p:nvPr/>
          </p:nvGrpSpPr>
          <p:grpSpPr>
            <a:xfrm>
              <a:off x="9577988" y="3532477"/>
              <a:ext cx="782825" cy="782825"/>
              <a:chOff x="5552588" y="1303265"/>
              <a:chExt cx="782825" cy="782825"/>
            </a:xfrm>
          </p:grpSpPr>
          <p:pic>
            <p:nvPicPr>
              <p:cNvPr id="1683" name="Google Shape;1683;p8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552588" y="1303265"/>
                <a:ext cx="782825" cy="7828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84" name="Google Shape;1684;p8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663950" y="1560157"/>
                <a:ext cx="560100" cy="269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5" name="Google Shape;1685;p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761375" y="3193266"/>
              <a:ext cx="400500" cy="3614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86" name="Google Shape;1686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3063" y="4355000"/>
            <a:ext cx="4855987" cy="17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7" name="Google Shape;1687;p83"/>
          <p:cNvSpPr txBox="1"/>
          <p:nvPr/>
        </p:nvSpPr>
        <p:spPr>
          <a:xfrm>
            <a:off x="6467550" y="4905100"/>
            <a:ext cx="43794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did it!!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8" name="Google Shape;1688;p83">
            <a:hlinkClick r:id="rId7"/>
          </p:cNvPr>
          <p:cNvSpPr/>
          <p:nvPr/>
        </p:nvSpPr>
        <p:spPr>
          <a:xfrm>
            <a:off x="0" y="6731000"/>
            <a:ext cx="111057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84"/>
          <p:cNvSpPr txBox="1"/>
          <p:nvPr>
            <p:ph type="title"/>
          </p:nvPr>
        </p:nvSpPr>
        <p:spPr>
          <a:xfrm>
            <a:off x="495300" y="317500"/>
            <a:ext cx="11221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Recap: What if something goes wrong?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4" name="Google Shape;1694;p84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5" name="Google Shape;1695;p84"/>
          <p:cNvSpPr/>
          <p:nvPr/>
        </p:nvSpPr>
        <p:spPr>
          <a:xfrm>
            <a:off x="17093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84"/>
          <p:cNvSpPr/>
          <p:nvPr/>
        </p:nvSpPr>
        <p:spPr>
          <a:xfrm>
            <a:off x="5557625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84"/>
          <p:cNvSpPr/>
          <p:nvPr/>
        </p:nvSpPr>
        <p:spPr>
          <a:xfrm>
            <a:off x="95857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84"/>
          <p:cNvSpPr/>
          <p:nvPr/>
        </p:nvSpPr>
        <p:spPr>
          <a:xfrm>
            <a:off x="7359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84"/>
          <p:cNvSpPr/>
          <p:nvPr/>
        </p:nvSpPr>
        <p:spPr>
          <a:xfrm>
            <a:off x="4622125" y="4052850"/>
            <a:ext cx="2743200" cy="782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84"/>
          <p:cNvSpPr txBox="1"/>
          <p:nvPr/>
        </p:nvSpPr>
        <p:spPr>
          <a:xfrm>
            <a:off x="1047250" y="2141750"/>
            <a:ext cx="15276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84"/>
          <p:cNvSpPr/>
          <p:nvPr/>
        </p:nvSpPr>
        <p:spPr>
          <a:xfrm>
            <a:off x="1032175" y="27103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etcd</a:t>
            </a:r>
            <a:endParaRPr/>
          </a:p>
        </p:txBody>
      </p:sp>
      <p:sp>
        <p:nvSpPr>
          <p:cNvPr id="1702" name="Google Shape;1702;p84"/>
          <p:cNvSpPr/>
          <p:nvPr/>
        </p:nvSpPr>
        <p:spPr>
          <a:xfrm>
            <a:off x="1047250" y="2100700"/>
            <a:ext cx="1845600" cy="4794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authority</a:t>
            </a:r>
            <a:endParaRPr/>
          </a:p>
        </p:txBody>
      </p:sp>
      <p:pic>
        <p:nvPicPr>
          <p:cNvPr id="1703" name="Google Shape;170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500" y="2107400"/>
            <a:ext cx="552361" cy="4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525" y="2727709"/>
            <a:ext cx="330300" cy="330282"/>
          </a:xfrm>
          <a:prstGeom prst="rect">
            <a:avLst/>
          </a:prstGeom>
          <a:noFill/>
          <a:ln>
            <a:noFill/>
          </a:ln>
        </p:spPr>
      </p:pic>
      <p:sp>
        <p:nvSpPr>
          <p:cNvPr id="1705" name="Google Shape;1705;p84"/>
          <p:cNvSpPr txBox="1"/>
          <p:nvPr/>
        </p:nvSpPr>
        <p:spPr>
          <a:xfrm>
            <a:off x="1550525" y="5637600"/>
            <a:ext cx="10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Controller</a:t>
            </a:r>
            <a:endParaRPr b="1"/>
          </a:p>
        </p:txBody>
      </p:sp>
      <p:sp>
        <p:nvSpPr>
          <p:cNvPr id="1706" name="Google Shape;1706;p84"/>
          <p:cNvSpPr txBox="1"/>
          <p:nvPr/>
        </p:nvSpPr>
        <p:spPr>
          <a:xfrm>
            <a:off x="5462275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Worker1</a:t>
            </a:r>
            <a:endParaRPr b="1"/>
          </a:p>
        </p:txBody>
      </p:sp>
      <p:sp>
        <p:nvSpPr>
          <p:cNvPr id="1707" name="Google Shape;1707;p84"/>
          <p:cNvSpPr txBox="1"/>
          <p:nvPr/>
        </p:nvSpPr>
        <p:spPr>
          <a:xfrm>
            <a:off x="9509500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Worker2</a:t>
            </a:r>
            <a:endParaRPr b="1"/>
          </a:p>
        </p:txBody>
      </p:sp>
      <p:sp>
        <p:nvSpPr>
          <p:cNvPr id="1708" name="Google Shape;1708;p84"/>
          <p:cNvSpPr/>
          <p:nvPr/>
        </p:nvSpPr>
        <p:spPr>
          <a:xfrm>
            <a:off x="1032175" y="31675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kube-apiserver</a:t>
            </a:r>
            <a:endParaRPr/>
          </a:p>
        </p:txBody>
      </p:sp>
      <p:cxnSp>
        <p:nvCxnSpPr>
          <p:cNvPr id="1709" name="Google Shape;1709;p84"/>
          <p:cNvCxnSpPr>
            <a:stCxn id="1708" idx="1"/>
            <a:endCxn id="1701" idx="1"/>
          </p:cNvCxnSpPr>
          <p:nvPr/>
        </p:nvCxnSpPr>
        <p:spPr>
          <a:xfrm flipH="1" rot="10800000">
            <a:off x="1032175" y="2892850"/>
            <a:ext cx="600" cy="457200"/>
          </a:xfrm>
          <a:prstGeom prst="bentConnector3">
            <a:avLst>
              <a:gd fmla="val -33341667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10" name="Google Shape;1710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525" y="3187250"/>
            <a:ext cx="330300" cy="3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1" name="Google Shape;1711;p84"/>
          <p:cNvSpPr/>
          <p:nvPr/>
        </p:nvSpPr>
        <p:spPr>
          <a:xfrm>
            <a:off x="1032175" y="36247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kube-scheduler</a:t>
            </a:r>
            <a:endParaRPr/>
          </a:p>
        </p:txBody>
      </p:sp>
      <p:pic>
        <p:nvPicPr>
          <p:cNvPr id="1712" name="Google Shape;1712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8925" y="3646800"/>
            <a:ext cx="312900" cy="31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3" name="Google Shape;1713;p84"/>
          <p:cNvCxnSpPr>
            <a:stCxn id="1711" idx="3"/>
            <a:endCxn id="1708" idx="3"/>
          </p:cNvCxnSpPr>
          <p:nvPr/>
        </p:nvCxnSpPr>
        <p:spPr>
          <a:xfrm flipH="1" rot="10800000">
            <a:off x="2877775" y="3350050"/>
            <a:ext cx="600" cy="4572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4" name="Google Shape;1714;p84"/>
          <p:cNvSpPr/>
          <p:nvPr/>
        </p:nvSpPr>
        <p:spPr>
          <a:xfrm>
            <a:off x="832125" y="4081900"/>
            <a:ext cx="25707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kube-controller-manager</a:t>
            </a:r>
            <a:endParaRPr/>
          </a:p>
        </p:txBody>
      </p:sp>
      <p:pic>
        <p:nvPicPr>
          <p:cNvPr id="1715" name="Google Shape;1715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2415" y="4108001"/>
            <a:ext cx="400512" cy="31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6" name="Google Shape;1716;p84"/>
          <p:cNvCxnSpPr>
            <a:stCxn id="1715" idx="3"/>
            <a:endCxn id="1708" idx="3"/>
          </p:cNvCxnSpPr>
          <p:nvPr/>
        </p:nvCxnSpPr>
        <p:spPr>
          <a:xfrm rot="10800000">
            <a:off x="2877627" y="3350051"/>
            <a:ext cx="525300" cy="914400"/>
          </a:xfrm>
          <a:prstGeom prst="bentConnector3">
            <a:avLst>
              <a:gd fmla="val -45331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17" name="Google Shape;1717;p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1425" y="4251150"/>
            <a:ext cx="330300" cy="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0200" y="4315762"/>
            <a:ext cx="238125" cy="27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8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19138" y="4302847"/>
            <a:ext cx="341060" cy="2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8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43925" y="4308850"/>
            <a:ext cx="330301" cy="3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84"/>
          <p:cNvSpPr/>
          <p:nvPr/>
        </p:nvSpPr>
        <p:spPr>
          <a:xfrm>
            <a:off x="8584525" y="4052850"/>
            <a:ext cx="2743200" cy="782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2" name="Google Shape;1722;p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623825" y="4251150"/>
            <a:ext cx="330300" cy="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42600" y="4315762"/>
            <a:ext cx="238125" cy="27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8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81538" y="4302847"/>
            <a:ext cx="341060" cy="2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8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906325" y="4308850"/>
            <a:ext cx="330301" cy="330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6" name="Google Shape;1726;p84"/>
          <p:cNvGrpSpPr/>
          <p:nvPr/>
        </p:nvGrpSpPr>
        <p:grpSpPr>
          <a:xfrm>
            <a:off x="4538175" y="3117066"/>
            <a:ext cx="782825" cy="1129148"/>
            <a:chOff x="11091375" y="145266"/>
            <a:chExt cx="782825" cy="1129148"/>
          </a:xfrm>
        </p:grpSpPr>
        <p:pic>
          <p:nvPicPr>
            <p:cNvPr id="1727" name="Google Shape;1727;p8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85375" y="145266"/>
              <a:ext cx="400500" cy="361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8" name="Google Shape;1728;p8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1091375" y="491590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9" name="Google Shape;1729;p8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1270037" y="670274"/>
              <a:ext cx="425500" cy="425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30" name="Google Shape;1730;p84"/>
          <p:cNvGrpSpPr/>
          <p:nvPr/>
        </p:nvGrpSpPr>
        <p:grpSpPr>
          <a:xfrm>
            <a:off x="10710375" y="3117066"/>
            <a:ext cx="782825" cy="1129148"/>
            <a:chOff x="11091375" y="145266"/>
            <a:chExt cx="782825" cy="1129148"/>
          </a:xfrm>
        </p:grpSpPr>
        <p:pic>
          <p:nvPicPr>
            <p:cNvPr id="1731" name="Google Shape;1731;p8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85375" y="145266"/>
              <a:ext cx="400500" cy="361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2" name="Google Shape;1732;p8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1091375" y="491590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3" name="Google Shape;1733;p8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1270037" y="670274"/>
              <a:ext cx="425500" cy="425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34" name="Google Shape;1734;p84"/>
          <p:cNvGrpSpPr/>
          <p:nvPr/>
        </p:nvGrpSpPr>
        <p:grpSpPr>
          <a:xfrm>
            <a:off x="5599800" y="3002202"/>
            <a:ext cx="782825" cy="852798"/>
            <a:chOff x="5599800" y="2968027"/>
            <a:chExt cx="782825" cy="852798"/>
          </a:xfrm>
        </p:grpSpPr>
        <p:pic>
          <p:nvPicPr>
            <p:cNvPr id="1735" name="Google Shape;1735;p8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599800" y="2968027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6" name="Google Shape;1736;p84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790963" y="3075550"/>
              <a:ext cx="400500" cy="41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7" name="Google Shape;1737;p84"/>
            <p:cNvSpPr txBox="1"/>
            <p:nvPr/>
          </p:nvSpPr>
          <p:spPr>
            <a:xfrm>
              <a:off x="5689525" y="3363625"/>
              <a:ext cx="604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Tiller</a:t>
              </a:r>
              <a:endParaRPr/>
            </a:p>
          </p:txBody>
        </p:sp>
      </p:grpSp>
      <p:grpSp>
        <p:nvGrpSpPr>
          <p:cNvPr id="1738" name="Google Shape;1738;p84"/>
          <p:cNvGrpSpPr/>
          <p:nvPr/>
        </p:nvGrpSpPr>
        <p:grpSpPr>
          <a:xfrm>
            <a:off x="6521725" y="3002202"/>
            <a:ext cx="782825" cy="782825"/>
            <a:chOff x="6521725" y="3002202"/>
            <a:chExt cx="782825" cy="782825"/>
          </a:xfrm>
        </p:grpSpPr>
        <p:pic>
          <p:nvPicPr>
            <p:cNvPr id="1739" name="Google Shape;1739;p8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521725" y="3002202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0" name="Google Shape;1740;p84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6712877" y="3149800"/>
              <a:ext cx="400500" cy="400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1" name="Google Shape;1741;p84"/>
          <p:cNvGrpSpPr/>
          <p:nvPr/>
        </p:nvGrpSpPr>
        <p:grpSpPr>
          <a:xfrm>
            <a:off x="8579125" y="3002202"/>
            <a:ext cx="782825" cy="782825"/>
            <a:chOff x="8579125" y="3002202"/>
            <a:chExt cx="782825" cy="782825"/>
          </a:xfrm>
        </p:grpSpPr>
        <p:pic>
          <p:nvPicPr>
            <p:cNvPr id="1742" name="Google Shape;1742;p8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579125" y="3002202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3" name="Google Shape;1743;p84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694361" y="3117425"/>
              <a:ext cx="552349" cy="5523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44" name="Google Shape;1744;p8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946947" y="4961200"/>
            <a:ext cx="763425" cy="7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5" name="Google Shape;1745;p84"/>
          <p:cNvSpPr txBox="1"/>
          <p:nvPr/>
        </p:nvSpPr>
        <p:spPr>
          <a:xfrm>
            <a:off x="3656325" y="1033575"/>
            <a:ext cx="7822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node starts malfunctioning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6" name="Google Shape;1746;p84"/>
          <p:cNvSpPr txBox="1"/>
          <p:nvPr/>
        </p:nvSpPr>
        <p:spPr>
          <a:xfrm>
            <a:off x="3656325" y="1505900"/>
            <a:ext cx="3335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Pods are not getting IPs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47" name="Google Shape;1747;p8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117422" y="3624700"/>
            <a:ext cx="763425" cy="7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84"/>
          <p:cNvSpPr txBox="1"/>
          <p:nvPr/>
        </p:nvSpPr>
        <p:spPr>
          <a:xfrm>
            <a:off x="3656325" y="1963100"/>
            <a:ext cx="4570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Services are not redirecting properly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49" name="Google Shape;1749;p8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784724" y="4388125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84"/>
          <p:cNvSpPr txBox="1"/>
          <p:nvPr/>
        </p:nvSpPr>
        <p:spPr>
          <a:xfrm>
            <a:off x="8043263" y="950500"/>
            <a:ext cx="4570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Pods are not being scheduled to</a:t>
            </a:r>
            <a:b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 nodes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51" name="Google Shape;1751;p8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658711" y="3578650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Google Shape;1752;p84"/>
          <p:cNvSpPr txBox="1"/>
          <p:nvPr/>
        </p:nvSpPr>
        <p:spPr>
          <a:xfrm>
            <a:off x="8043263" y="1636300"/>
            <a:ext cx="4570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DNS is not accessible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53" name="Google Shape;1753;p8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308422" y="2786500"/>
            <a:ext cx="763425" cy="7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84"/>
          <p:cNvSpPr txBox="1"/>
          <p:nvPr/>
        </p:nvSpPr>
        <p:spPr>
          <a:xfrm>
            <a:off x="8043263" y="2093500"/>
            <a:ext cx="4570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node is not being detected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55" name="Google Shape;1755;p8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906324" y="3960288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84">
            <a:hlinkClick r:id="rId19"/>
          </p:cNvPr>
          <p:cNvSpPr/>
          <p:nvPr/>
        </p:nvSpPr>
        <p:spPr>
          <a:xfrm>
            <a:off x="0" y="6731000"/>
            <a:ext cx="112263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84"/>
          <p:cNvSpPr txBox="1"/>
          <p:nvPr/>
        </p:nvSpPr>
        <p:spPr>
          <a:xfrm>
            <a:off x="16862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1758" name="Google Shape;1758;p84"/>
          <p:cNvSpPr txBox="1"/>
          <p:nvPr/>
        </p:nvSpPr>
        <p:spPr>
          <a:xfrm>
            <a:off x="5496275" y="44861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1759" name="Google Shape;1759;p84"/>
          <p:cNvSpPr txBox="1"/>
          <p:nvPr/>
        </p:nvSpPr>
        <p:spPr>
          <a:xfrm>
            <a:off x="9534875" y="44861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1760" name="Google Shape;1760;p84"/>
          <p:cNvSpPr txBox="1"/>
          <p:nvPr/>
        </p:nvSpPr>
        <p:spPr>
          <a:xfrm>
            <a:off x="5625800" y="3724175"/>
            <a:ext cx="6693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Pods</a:t>
            </a:r>
            <a:endParaRPr b="1"/>
          </a:p>
        </p:txBody>
      </p:sp>
      <p:sp>
        <p:nvSpPr>
          <p:cNvPr id="1761" name="Google Shape;1761;p84"/>
          <p:cNvSpPr txBox="1"/>
          <p:nvPr/>
        </p:nvSpPr>
        <p:spPr>
          <a:xfrm>
            <a:off x="9588200" y="3724175"/>
            <a:ext cx="6693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Pods</a:t>
            </a:r>
            <a:endParaRPr b="1"/>
          </a:p>
        </p:txBody>
      </p:sp>
      <p:sp>
        <p:nvSpPr>
          <p:cNvPr id="1762" name="Google Shape;1762;p84"/>
          <p:cNvSpPr txBox="1"/>
          <p:nvPr/>
        </p:nvSpPr>
        <p:spPr>
          <a:xfrm>
            <a:off x="155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(172.31.16.2)</a:t>
            </a:r>
            <a:endParaRPr sz="1200"/>
          </a:p>
        </p:txBody>
      </p:sp>
      <p:sp>
        <p:nvSpPr>
          <p:cNvPr id="1763" name="Google Shape;1763;p84"/>
          <p:cNvSpPr txBox="1"/>
          <p:nvPr/>
        </p:nvSpPr>
        <p:spPr>
          <a:xfrm>
            <a:off x="536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(172.31.16.3)</a:t>
            </a:r>
            <a:endParaRPr sz="1200"/>
          </a:p>
        </p:txBody>
      </p:sp>
      <p:sp>
        <p:nvSpPr>
          <p:cNvPr id="1764" name="Google Shape;1764;p84"/>
          <p:cNvSpPr txBox="1"/>
          <p:nvPr/>
        </p:nvSpPr>
        <p:spPr>
          <a:xfrm>
            <a:off x="9399125" y="58503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(172.31.16.4)</a:t>
            </a:r>
            <a:endParaRPr sz="1200"/>
          </a:p>
        </p:txBody>
      </p:sp>
      <p:grpSp>
        <p:nvGrpSpPr>
          <p:cNvPr id="1765" name="Google Shape;1765;p84"/>
          <p:cNvGrpSpPr/>
          <p:nvPr/>
        </p:nvGrpSpPr>
        <p:grpSpPr>
          <a:xfrm>
            <a:off x="9645538" y="3176841"/>
            <a:ext cx="782825" cy="1122036"/>
            <a:chOff x="9577988" y="3193266"/>
            <a:chExt cx="782825" cy="1122036"/>
          </a:xfrm>
        </p:grpSpPr>
        <p:grpSp>
          <p:nvGrpSpPr>
            <p:cNvPr id="1766" name="Google Shape;1766;p84"/>
            <p:cNvGrpSpPr/>
            <p:nvPr/>
          </p:nvGrpSpPr>
          <p:grpSpPr>
            <a:xfrm>
              <a:off x="9577988" y="3532477"/>
              <a:ext cx="782825" cy="782825"/>
              <a:chOff x="5552588" y="1303265"/>
              <a:chExt cx="782825" cy="782825"/>
            </a:xfrm>
          </p:grpSpPr>
          <p:pic>
            <p:nvPicPr>
              <p:cNvPr id="1767" name="Google Shape;1767;p84"/>
              <p:cNvPicPr preferRelativeResize="0"/>
              <p:nvPr/>
            </p:nvPicPr>
            <p:blipFill>
              <a:blip r:embed="rId20">
                <a:alphaModFix/>
              </a:blip>
              <a:stretch>
                <a:fillRect/>
              </a:stretch>
            </p:blipFill>
            <p:spPr>
              <a:xfrm>
                <a:off x="5552588" y="1303265"/>
                <a:ext cx="782825" cy="7828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8" name="Google Shape;1768;p84"/>
              <p:cNvPicPr preferRelativeResize="0"/>
              <p:nvPr/>
            </p:nvPicPr>
            <p:blipFill>
              <a:blip r:embed="rId21">
                <a:alphaModFix/>
              </a:blip>
              <a:stretch>
                <a:fillRect/>
              </a:stretch>
            </p:blipFill>
            <p:spPr>
              <a:xfrm>
                <a:off x="5663950" y="1560157"/>
                <a:ext cx="560100" cy="269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69" name="Google Shape;1769;p8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9761375" y="3193266"/>
              <a:ext cx="400500" cy="3614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85"/>
          <p:cNvSpPr txBox="1"/>
          <p:nvPr>
            <p:ph type="title"/>
          </p:nvPr>
        </p:nvSpPr>
        <p:spPr>
          <a:xfrm>
            <a:off x="495300" y="317500"/>
            <a:ext cx="11221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Some useful steps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5" name="Google Shape;1775;p85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6" name="Google Shape;1776;p85"/>
          <p:cNvSpPr txBox="1"/>
          <p:nvPr/>
        </p:nvSpPr>
        <p:spPr>
          <a:xfrm>
            <a:off x="746875" y="1131375"/>
            <a:ext cx="7822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Check the systemd logs from all the k8s services. Example: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777" name="Google Shape;1777;p85"/>
          <p:cNvGraphicFramePr/>
          <p:nvPr/>
        </p:nvGraphicFramePr>
        <p:xfrm>
          <a:off x="1480625" y="1744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4885025"/>
              </a:tblGrid>
              <a:tr h="287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journalctl -u kubelet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778" name="Google Shape;1778;p85"/>
          <p:cNvSpPr txBox="1"/>
          <p:nvPr/>
        </p:nvSpPr>
        <p:spPr>
          <a:xfrm>
            <a:off x="746875" y="2426775"/>
            <a:ext cx="7822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 the same with the important pods in your system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779" name="Google Shape;1779;p85"/>
          <p:cNvGraphicFramePr/>
          <p:nvPr/>
        </p:nvGraphicFramePr>
        <p:xfrm>
          <a:off x="1480625" y="3116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6148700"/>
              </a:tblGrid>
              <a:tr h="287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 logs -n kube-system kube-dns kubedns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780" name="Google Shape;1780;p85"/>
          <p:cNvSpPr txBox="1"/>
          <p:nvPr/>
        </p:nvSpPr>
        <p:spPr>
          <a:xfrm>
            <a:off x="746875" y="3874575"/>
            <a:ext cx="10316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a specific node is failing, make sure you move all the load to other nodes in the cluster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781" name="Google Shape;1781;p85"/>
          <p:cNvGraphicFramePr/>
          <p:nvPr/>
        </p:nvGraphicFramePr>
        <p:xfrm>
          <a:off x="1480625" y="4487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4658925"/>
              </a:tblGrid>
              <a:tr h="287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 drain node-1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782" name="Google Shape;1782;p85"/>
          <p:cNvSpPr txBox="1"/>
          <p:nvPr/>
        </p:nvSpPr>
        <p:spPr>
          <a:xfrm>
            <a:off x="697975" y="5118225"/>
            <a:ext cx="5328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can also add some </a:t>
            </a: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monitoring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tools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3" name="Google Shape;1783;p85"/>
          <p:cNvSpPr txBox="1"/>
          <p:nvPr/>
        </p:nvSpPr>
        <p:spPr>
          <a:xfrm>
            <a:off x="6026875" y="5579075"/>
            <a:ext cx="4088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BE CONTINUED...</a:t>
            </a:r>
            <a:endParaRPr b="1" sz="24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4" name="Google Shape;1784;p85">
            <a:hlinkClick r:id="rId3"/>
          </p:cNvPr>
          <p:cNvSpPr/>
          <p:nvPr/>
        </p:nvSpPr>
        <p:spPr>
          <a:xfrm>
            <a:off x="0" y="6731000"/>
            <a:ext cx="113469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86"/>
          <p:cNvSpPr txBox="1"/>
          <p:nvPr>
            <p:ph type="title"/>
          </p:nvPr>
        </p:nvSpPr>
        <p:spPr>
          <a:xfrm>
            <a:off x="4931834" y="3502871"/>
            <a:ext cx="6194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Part 2: Monitoring and Logging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Cluster authority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Google Shape;311;p33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p33"/>
          <p:cNvSpPr txBox="1"/>
          <p:nvPr/>
        </p:nvSpPr>
        <p:spPr>
          <a:xfrm>
            <a:off x="495300" y="1206125"/>
            <a:ext cx="10097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Components communicate using TLS certificates.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3" name="Google Shape;313;p33"/>
          <p:cNvSpPr txBox="1"/>
          <p:nvPr/>
        </p:nvSpPr>
        <p:spPr>
          <a:xfrm>
            <a:off x="495300" y="1891925"/>
            <a:ext cx="10097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cluster Certificate Authority (CA) will be responsible of creating these certificates.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p33"/>
          <p:cNvSpPr txBox="1"/>
          <p:nvPr/>
        </p:nvSpPr>
        <p:spPr>
          <a:xfrm>
            <a:off x="495300" y="2577725"/>
            <a:ext cx="10097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will be later used for user authentication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Google Shape;315;p33"/>
          <p:cNvSpPr txBox="1"/>
          <p:nvPr/>
        </p:nvSpPr>
        <p:spPr>
          <a:xfrm>
            <a:off x="495300" y="3187325"/>
            <a:ext cx="1009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Possible options for creating the CA:</a:t>
            </a:r>
            <a:b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OpenSSL</a:t>
            </a:r>
            <a:b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Font typeface="Helvetica Neue"/>
              <a:buChar char="○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CloudFlare's PKI toolkit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6" name="Google Shape;3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1050" y="210475"/>
            <a:ext cx="1046975" cy="90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3"/>
          <p:cNvSpPr/>
          <p:nvPr/>
        </p:nvSpPr>
        <p:spPr>
          <a:xfrm>
            <a:off x="1418975" y="3721600"/>
            <a:ext cx="1297800" cy="443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3">
            <a:hlinkClick r:id="rId4"/>
          </p:cNvPr>
          <p:cNvSpPr/>
          <p:nvPr/>
        </p:nvSpPr>
        <p:spPr>
          <a:xfrm>
            <a:off x="0" y="6731000"/>
            <a:ext cx="5070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87"/>
          <p:cNvSpPr txBox="1"/>
          <p:nvPr>
            <p:ph type="title"/>
          </p:nvPr>
        </p:nvSpPr>
        <p:spPr>
          <a:xfrm>
            <a:off x="4931834" y="3502871"/>
            <a:ext cx="6194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I - </a:t>
            </a:r>
            <a:r>
              <a:rPr lang="en-US"/>
              <a:t>Introduction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88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Introduction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0" name="Google Shape;1800;p88"/>
          <p:cNvSpPr txBox="1"/>
          <p:nvPr>
            <p:ph idx="2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n-US"/>
              <a:t>Observability</a:t>
            </a:r>
            <a:endParaRPr b="0" i="0" sz="24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1" name="Google Shape;1801;p88"/>
          <p:cNvSpPr txBox="1"/>
          <p:nvPr>
            <p:ph idx="11" type="ftr"/>
          </p:nvPr>
        </p:nvSpPr>
        <p:spPr>
          <a:xfrm>
            <a:off x="7205663" y="640899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Bitnami.</a:t>
            </a:r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2" name="Google Shape;1802;p88"/>
          <p:cNvSpPr txBox="1"/>
          <p:nvPr>
            <p:ph idx="12" type="sldNum"/>
          </p:nvPr>
        </p:nvSpPr>
        <p:spPr>
          <a:xfrm>
            <a:off x="11320463" y="640899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3" name="Google Shape;1803;p88"/>
          <p:cNvSpPr txBox="1"/>
          <p:nvPr/>
        </p:nvSpPr>
        <p:spPr>
          <a:xfrm>
            <a:off x="495300" y="1373700"/>
            <a:ext cx="11244900" cy="47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Information is just bits of data.</a:t>
            </a:r>
            <a:b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Knowledge is putting them together.</a:t>
            </a:r>
            <a:b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Wisdom is transcending them.</a:t>
            </a:r>
            <a:b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								 -- Ram Dass, 2015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112" lvl="1" marL="29051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112" lvl="1" marL="29051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1762" lvl="1" marL="57626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1762" lvl="1" marL="57626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4" name="Google Shape;180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0500" y="2171925"/>
            <a:ext cx="2660625" cy="34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89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Introduction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0" name="Google Shape;1810;p89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n-US"/>
              <a:t>Observability</a:t>
            </a:r>
            <a:endParaRPr b="0" i="0" sz="24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1" name="Google Shape;1811;p89"/>
          <p:cNvSpPr txBox="1"/>
          <p:nvPr>
            <p:ph idx="11" type="ftr"/>
          </p:nvPr>
        </p:nvSpPr>
        <p:spPr>
          <a:xfrm>
            <a:off x="7205663" y="640899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Bitnami.</a:t>
            </a:r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2" name="Google Shape;1812;p89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3" name="Google Shape;1813;p89"/>
          <p:cNvSpPr txBox="1"/>
          <p:nvPr/>
        </p:nvSpPr>
        <p:spPr>
          <a:xfrm>
            <a:off x="495300" y="1373700"/>
            <a:ext cx="11244900" cy="47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Data is what we collect and store.</a:t>
            </a:r>
            <a:b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It becomes information once we analyze it.</a:t>
            </a:r>
            <a:b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It becomes knowledge once we understand it.</a:t>
            </a:r>
            <a:b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						-- @kelseyhightower, 2018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112" lvl="1" marL="29051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112" lvl="1" marL="29051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1762" lvl="1" marL="57626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1762" lvl="1" marL="57626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4" name="Google Shape;18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275" y="1583625"/>
            <a:ext cx="2565500" cy="25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90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Introduction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0" name="Google Shape;1820;p90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n-US"/>
              <a:t>Observability</a:t>
            </a:r>
            <a:endParaRPr b="0" i="0" sz="24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1" name="Google Shape;1821;p90"/>
          <p:cNvSpPr txBox="1"/>
          <p:nvPr>
            <p:ph idx="11" type="ftr"/>
          </p:nvPr>
        </p:nvSpPr>
        <p:spPr>
          <a:xfrm>
            <a:off x="7205663" y="640899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Bitnami.</a:t>
            </a:r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2" name="Google Shape;1822;p90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3" name="Google Shape;1823;p90"/>
          <p:cNvSpPr txBox="1"/>
          <p:nvPr/>
        </p:nvSpPr>
        <p:spPr>
          <a:xfrm>
            <a:off x="495300" y="1373700"/>
            <a:ext cx="11244900" cy="47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Those f*elasticsearch JVMs are</a:t>
            </a:r>
            <a:b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eating all our resources.</a:t>
            </a:r>
            <a:b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					 			-- me, now.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112" lvl="1" marL="29051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112" lvl="1" marL="29051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1762" lvl="1" marL="57626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1762" lvl="1" marL="57626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4" name="Google Shape;182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4825" y="1713050"/>
            <a:ext cx="4206001" cy="266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91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Introduction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0" name="Google Shape;1830;p91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n-US"/>
              <a:t>Observability</a:t>
            </a:r>
            <a:endParaRPr b="0" i="0" sz="24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1" name="Google Shape;1831;p91"/>
          <p:cNvSpPr txBox="1"/>
          <p:nvPr>
            <p:ph idx="11" type="ftr"/>
          </p:nvPr>
        </p:nvSpPr>
        <p:spPr>
          <a:xfrm>
            <a:off x="7205663" y="640899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Bitnami.</a:t>
            </a:r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2" name="Google Shape;1832;p91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3" name="Google Shape;1833;p91"/>
          <p:cNvSpPr txBox="1"/>
          <p:nvPr/>
        </p:nvSpPr>
        <p:spPr>
          <a:xfrm>
            <a:off x="495300" y="1373700"/>
            <a:ext cx="11244900" cy="47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285750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Broad concept, with variety of tools and methodologies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285750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In common: trying to capture the internal state of a running service, and their mesh with others (microservices, in particular)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285750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3× core aspects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b="1"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Monitoring</a:t>
            </a:r>
            <a:endParaRPr b="1"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b="1"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Logging</a:t>
            </a:r>
            <a:endParaRPr b="1"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b="1"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Tracing</a:t>
            </a:r>
            <a:endParaRPr b="1"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112" lvl="1" marL="29051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112" lvl="1" marL="29051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1762" lvl="1" marL="57626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1762" lvl="1" marL="57626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92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Observability -&gt; Monitoring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9" name="Google Shape;1839;p92"/>
          <p:cNvSpPr txBox="1"/>
          <p:nvPr>
            <p:ph idx="11" type="ftr"/>
          </p:nvPr>
        </p:nvSpPr>
        <p:spPr>
          <a:xfrm>
            <a:off x="7205663" y="640899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Bitnami.</a:t>
            </a:r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0" name="Google Shape;1840;p92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1" name="Google Shape;1841;p92"/>
          <p:cNvSpPr txBox="1"/>
          <p:nvPr/>
        </p:nvSpPr>
        <p:spPr>
          <a:xfrm>
            <a:off x="450750" y="895875"/>
            <a:ext cx="9970800" cy="54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285750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Gathering and aggregating application </a:t>
            </a:r>
            <a:r>
              <a:rPr b="1"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metrics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 in a </a:t>
            </a:r>
            <a:r>
              <a:rPr b="1"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meaningful 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way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, for: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b="1"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alerting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: know when things go wrong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b="1"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trending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: query/visualize them, track SLI for SLA/SLO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b="1"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debugging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: correlating events aggregations (e.g. backend latency spike driving 500s on some services)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1762" lvl="1" marL="57626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2" name="Google Shape;184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9425" y="3521550"/>
            <a:ext cx="5993152" cy="2708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93"/>
          <p:cNvSpPr txBox="1"/>
          <p:nvPr/>
        </p:nvSpPr>
        <p:spPr>
          <a:xfrm>
            <a:off x="495300" y="920550"/>
            <a:ext cx="11244900" cy="47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285750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Storing application, request, transaction, debug </a:t>
            </a:r>
            <a:r>
              <a:rPr b="1"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logs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 for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b="1"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auditing: 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may actually be required for biz purposes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b="1"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analysis: 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manually 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digging into logs, typical debugging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b="1"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visualization: 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from aggregated queries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445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1762" lvl="1" marL="57626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8" name="Google Shape;1848;p93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Observability -&gt; </a:t>
            </a:r>
            <a:r>
              <a:rPr lang="en-US"/>
              <a:t>Logging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9" name="Google Shape;1849;p93"/>
          <p:cNvSpPr txBox="1"/>
          <p:nvPr>
            <p:ph idx="11" type="ftr"/>
          </p:nvPr>
        </p:nvSpPr>
        <p:spPr>
          <a:xfrm>
            <a:off x="7205663" y="640899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Bitnami.</a:t>
            </a:r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0" name="Google Shape;1850;p93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51" name="Google Shape;1851;p93"/>
          <p:cNvGrpSpPr/>
          <p:nvPr/>
        </p:nvGrpSpPr>
        <p:grpSpPr>
          <a:xfrm>
            <a:off x="2202850" y="2295650"/>
            <a:ext cx="7786300" cy="3124950"/>
            <a:chOff x="1257300" y="1691475"/>
            <a:chExt cx="7786300" cy="3124950"/>
          </a:xfrm>
        </p:grpSpPr>
        <p:sp>
          <p:nvSpPr>
            <p:cNvPr id="1852" name="Google Shape;1852;p93"/>
            <p:cNvSpPr/>
            <p:nvPr/>
          </p:nvSpPr>
          <p:spPr>
            <a:xfrm>
              <a:off x="1564425" y="4074325"/>
              <a:ext cx="1725900" cy="613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1F56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53" name="Google Shape;1853;p93"/>
            <p:cNvSpPr/>
            <p:nvPr/>
          </p:nvSpPr>
          <p:spPr>
            <a:xfrm>
              <a:off x="4373650" y="4074325"/>
              <a:ext cx="1725900" cy="613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1F56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854" name="Google Shape;1854;p93"/>
            <p:cNvCxnSpPr>
              <a:stCxn id="1852" idx="3"/>
              <a:endCxn id="1853" idx="1"/>
            </p:cNvCxnSpPr>
            <p:nvPr/>
          </p:nvCxnSpPr>
          <p:spPr>
            <a:xfrm>
              <a:off x="3290325" y="4380925"/>
              <a:ext cx="1083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55" name="Google Shape;1855;p93"/>
            <p:cNvSpPr/>
            <p:nvPr/>
          </p:nvSpPr>
          <p:spPr>
            <a:xfrm>
              <a:off x="1412025" y="3921925"/>
              <a:ext cx="1725900" cy="61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1F56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56" name="Google Shape;1856;p93"/>
            <p:cNvSpPr/>
            <p:nvPr/>
          </p:nvSpPr>
          <p:spPr>
            <a:xfrm>
              <a:off x="4221250" y="3921925"/>
              <a:ext cx="1725900" cy="61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1F56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857" name="Google Shape;1857;p93"/>
            <p:cNvCxnSpPr>
              <a:stCxn id="1855" idx="3"/>
              <a:endCxn id="1856" idx="1"/>
            </p:cNvCxnSpPr>
            <p:nvPr/>
          </p:nvCxnSpPr>
          <p:spPr>
            <a:xfrm>
              <a:off x="3137925" y="4228525"/>
              <a:ext cx="1083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58" name="Google Shape;1858;p93"/>
            <p:cNvSpPr/>
            <p:nvPr/>
          </p:nvSpPr>
          <p:spPr>
            <a:xfrm>
              <a:off x="1257300" y="3772425"/>
              <a:ext cx="1725900" cy="61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1F56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Helvetica Neue"/>
                  <a:ea typeface="Helvetica Neue"/>
                  <a:cs typeface="Helvetica Neue"/>
                  <a:sym typeface="Helvetica Neue"/>
                </a:rPr>
                <a:t>N × logs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859" name="Google Shape;1859;p93"/>
            <p:cNvCxnSpPr>
              <a:stCxn id="1858" idx="3"/>
              <a:endCxn id="1860" idx="1"/>
            </p:cNvCxnSpPr>
            <p:nvPr/>
          </p:nvCxnSpPr>
          <p:spPr>
            <a:xfrm>
              <a:off x="2983200" y="4079025"/>
              <a:ext cx="1083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60" name="Google Shape;1860;p93"/>
            <p:cNvSpPr/>
            <p:nvPr/>
          </p:nvSpPr>
          <p:spPr>
            <a:xfrm>
              <a:off x="4066525" y="3772425"/>
              <a:ext cx="1725900" cy="61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1F56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Helvetica Neue"/>
                  <a:ea typeface="Helvetica Neue"/>
                  <a:cs typeface="Helvetica Neue"/>
                  <a:sym typeface="Helvetica Neue"/>
                </a:rPr>
                <a:t>B</a:t>
              </a:r>
              <a:r>
                <a:rPr lang="en-US" sz="1800">
                  <a:latin typeface="Helvetica Neue"/>
                  <a:ea typeface="Helvetica Neue"/>
                  <a:cs typeface="Helvetica Neue"/>
                  <a:sym typeface="Helvetica Neue"/>
                </a:rPr>
                <a:t>uffer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61" name="Google Shape;1861;p93"/>
            <p:cNvSpPr/>
            <p:nvPr/>
          </p:nvSpPr>
          <p:spPr>
            <a:xfrm>
              <a:off x="7216000" y="3772425"/>
              <a:ext cx="1827600" cy="1044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1F56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Helvetica Neue"/>
                  <a:ea typeface="Helvetica Neue"/>
                  <a:cs typeface="Helvetica Neue"/>
                  <a:sym typeface="Helvetica Neue"/>
                </a:rPr>
                <a:t>Data Store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862" name="Google Shape;1862;p93"/>
            <p:cNvCxnSpPr>
              <a:stCxn id="1860" idx="3"/>
              <a:endCxn id="1861" idx="1"/>
            </p:cNvCxnSpPr>
            <p:nvPr/>
          </p:nvCxnSpPr>
          <p:spPr>
            <a:xfrm>
              <a:off x="5792425" y="4079025"/>
              <a:ext cx="1423500" cy="21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63" name="Google Shape;1863;p93"/>
            <p:cNvSpPr txBox="1"/>
            <p:nvPr/>
          </p:nvSpPr>
          <p:spPr>
            <a:xfrm>
              <a:off x="3209400" y="3789075"/>
              <a:ext cx="6624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Parse</a:t>
              </a:r>
              <a:endParaRPr/>
            </a:p>
          </p:txBody>
        </p:sp>
        <p:sp>
          <p:nvSpPr>
            <p:cNvPr id="1864" name="Google Shape;1864;p93"/>
            <p:cNvSpPr txBox="1"/>
            <p:nvPr/>
          </p:nvSpPr>
          <p:spPr>
            <a:xfrm>
              <a:off x="6105000" y="3789075"/>
              <a:ext cx="6624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Inject</a:t>
              </a:r>
              <a:endParaRPr/>
            </a:p>
          </p:txBody>
        </p:sp>
        <p:sp>
          <p:nvSpPr>
            <p:cNvPr id="1865" name="Google Shape;1865;p93"/>
            <p:cNvSpPr/>
            <p:nvPr/>
          </p:nvSpPr>
          <p:spPr>
            <a:xfrm>
              <a:off x="7242612" y="1691475"/>
              <a:ext cx="1725900" cy="912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1F56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Helvetica Neue"/>
                  <a:ea typeface="Helvetica Neue"/>
                  <a:cs typeface="Helvetica Neue"/>
                  <a:sym typeface="Helvetica Neue"/>
                </a:rPr>
                <a:t>UI / API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866" name="Google Shape;1866;p93"/>
            <p:cNvCxnSpPr>
              <a:stCxn id="1865" idx="2"/>
              <a:endCxn id="1861" idx="0"/>
            </p:cNvCxnSpPr>
            <p:nvPr/>
          </p:nvCxnSpPr>
          <p:spPr>
            <a:xfrm>
              <a:off x="8105562" y="2604375"/>
              <a:ext cx="24300" cy="116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67" name="Google Shape;1867;p93"/>
            <p:cNvSpPr txBox="1"/>
            <p:nvPr/>
          </p:nvSpPr>
          <p:spPr>
            <a:xfrm>
              <a:off x="7394975" y="2929650"/>
              <a:ext cx="774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Query</a:t>
              </a:r>
              <a:endParaRPr/>
            </a:p>
          </p:txBody>
        </p:sp>
        <p:cxnSp>
          <p:nvCxnSpPr>
            <p:cNvPr id="1868" name="Google Shape;1868;p93"/>
            <p:cNvCxnSpPr>
              <a:endCxn id="1861" idx="1"/>
            </p:cNvCxnSpPr>
            <p:nvPr/>
          </p:nvCxnSpPr>
          <p:spPr>
            <a:xfrm>
              <a:off x="5981200" y="4266525"/>
              <a:ext cx="1234800" cy="2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69" name="Google Shape;1869;p93"/>
            <p:cNvCxnSpPr>
              <a:endCxn id="1861" idx="1"/>
            </p:cNvCxnSpPr>
            <p:nvPr/>
          </p:nvCxnSpPr>
          <p:spPr>
            <a:xfrm flipH="1" rot="10800000">
              <a:off x="6138100" y="4294425"/>
              <a:ext cx="1077900" cy="14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94"/>
          <p:cNvSpPr txBox="1"/>
          <p:nvPr/>
        </p:nvSpPr>
        <p:spPr>
          <a:xfrm>
            <a:off x="571500" y="1035425"/>
            <a:ext cx="11244900" cy="49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285750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Storing end-to-end requests 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flow 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events in a distributed system, for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debugging: 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per query tracing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continuous profiling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detecting 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anomalies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: e.g. always storing latency outliers</a:t>
            </a:r>
            <a:endParaRPr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5" name="Google Shape;1875;p94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Observability -&gt; </a:t>
            </a:r>
            <a:r>
              <a:rPr lang="en-US"/>
              <a:t>Tracing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6" name="Google Shape;1876;p94"/>
          <p:cNvSpPr txBox="1"/>
          <p:nvPr>
            <p:ph idx="11" type="ftr"/>
          </p:nvPr>
        </p:nvSpPr>
        <p:spPr>
          <a:xfrm>
            <a:off x="7205663" y="640899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Bitnami.</a:t>
            </a:r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7" name="Google Shape;1877;p94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8" name="Google Shape;1878;p94"/>
          <p:cNvSpPr/>
          <p:nvPr/>
        </p:nvSpPr>
        <p:spPr>
          <a:xfrm>
            <a:off x="1662725" y="3717525"/>
            <a:ext cx="8467800" cy="484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total: 200ms</a:t>
            </a:r>
            <a:endParaRPr/>
          </a:p>
        </p:txBody>
      </p:sp>
      <p:sp>
        <p:nvSpPr>
          <p:cNvPr id="1879" name="Google Shape;1879;p94"/>
          <p:cNvSpPr/>
          <p:nvPr/>
        </p:nvSpPr>
        <p:spPr>
          <a:xfrm>
            <a:off x="1662725" y="4410300"/>
            <a:ext cx="1439100" cy="248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frontend: 25ms</a:t>
            </a:r>
            <a:endParaRPr/>
          </a:p>
        </p:txBody>
      </p:sp>
      <p:sp>
        <p:nvSpPr>
          <p:cNvPr id="1880" name="Google Shape;1880;p94"/>
          <p:cNvSpPr/>
          <p:nvPr/>
        </p:nvSpPr>
        <p:spPr>
          <a:xfrm>
            <a:off x="3101825" y="4798275"/>
            <a:ext cx="2382300" cy="248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db1 query: 50ms</a:t>
            </a:r>
            <a:endParaRPr/>
          </a:p>
        </p:txBody>
      </p:sp>
      <p:sp>
        <p:nvSpPr>
          <p:cNvPr id="1881" name="Google Shape;1881;p94"/>
          <p:cNvSpPr/>
          <p:nvPr/>
        </p:nvSpPr>
        <p:spPr>
          <a:xfrm>
            <a:off x="3101825" y="5304050"/>
            <a:ext cx="5418300" cy="248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db2 query: 125ms</a:t>
            </a:r>
            <a:endParaRPr/>
          </a:p>
        </p:txBody>
      </p:sp>
      <p:sp>
        <p:nvSpPr>
          <p:cNvPr id="1882" name="Google Shape;1882;p94"/>
          <p:cNvSpPr/>
          <p:nvPr/>
        </p:nvSpPr>
        <p:spPr>
          <a:xfrm>
            <a:off x="8585600" y="5704850"/>
            <a:ext cx="1545000" cy="248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response: 50ms</a:t>
            </a:r>
            <a:endParaRPr/>
          </a:p>
        </p:txBody>
      </p:sp>
      <p:cxnSp>
        <p:nvCxnSpPr>
          <p:cNvPr id="1883" name="Google Shape;1883;p94"/>
          <p:cNvCxnSpPr/>
          <p:nvPr/>
        </p:nvCxnSpPr>
        <p:spPr>
          <a:xfrm>
            <a:off x="1658463" y="3536575"/>
            <a:ext cx="851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95"/>
          <p:cNvSpPr txBox="1"/>
          <p:nvPr>
            <p:ph type="title"/>
          </p:nvPr>
        </p:nvSpPr>
        <p:spPr>
          <a:xfrm>
            <a:off x="4931834" y="3502871"/>
            <a:ext cx="6194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  	II -  Logging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9" name="Google Shape;1889;p95"/>
          <p:cNvSpPr txBox="1"/>
          <p:nvPr>
            <p:ph idx="1" type="body"/>
          </p:nvPr>
        </p:nvSpPr>
        <p:spPr>
          <a:xfrm>
            <a:off x="4892525" y="4116064"/>
            <a:ext cx="62337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t/>
            </a:r>
            <a:endParaRPr i="1"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/>
              <a:t>Deploying and using the EFK stack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96"/>
          <p:cNvSpPr txBox="1"/>
          <p:nvPr/>
        </p:nvSpPr>
        <p:spPr>
          <a:xfrm>
            <a:off x="495300" y="1149150"/>
            <a:ext cx="11244900" cy="47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285750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b="1"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transactions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reate-</a:t>
            </a:r>
            <a:r>
              <a:rPr b="1"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ead-</a:t>
            </a:r>
            <a:r>
              <a:rPr b="1"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pdate-</a:t>
            </a:r>
            <a:r>
              <a:rPr b="1"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elete</a:t>
            </a:r>
            <a:endParaRPr b="1"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285750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b="1"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requests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: e.g. http logs</a:t>
            </a:r>
            <a:endParaRPr b="1"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b="1"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applications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: INFO, WARN, DEBUG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b="1"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debug traces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: e.g. exceptions dumps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445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445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96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Observability -&gt; Logging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6" name="Google Shape;1896;p96"/>
          <p:cNvSpPr txBox="1"/>
          <p:nvPr>
            <p:ph idx="11" type="ftr"/>
          </p:nvPr>
        </p:nvSpPr>
        <p:spPr>
          <a:xfrm>
            <a:off x="7205663" y="640899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Bitnami.</a:t>
            </a:r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7" name="Google Shape;1897;p96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8" name="Google Shape;1898;p96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Where</a:t>
            </a:r>
            <a:r>
              <a:rPr lang="en-US"/>
              <a:t> from ...</a:t>
            </a:r>
            <a:endParaRPr/>
          </a:p>
        </p:txBody>
      </p:sp>
      <p:cxnSp>
        <p:nvCxnSpPr>
          <p:cNvPr id="1899" name="Google Shape;1899;p96"/>
          <p:cNvCxnSpPr/>
          <p:nvPr/>
        </p:nvCxnSpPr>
        <p:spPr>
          <a:xfrm rot="10800000">
            <a:off x="7463125" y="1976850"/>
            <a:ext cx="0" cy="194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900" name="Google Shape;1900;p96"/>
          <p:cNvSpPr txBox="1"/>
          <p:nvPr/>
        </p:nvSpPr>
        <p:spPr>
          <a:xfrm>
            <a:off x="7588625" y="2662500"/>
            <a:ext cx="2743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less</a:t>
            </a:r>
            <a:r>
              <a:rPr lang="en-US" sz="2400"/>
              <a:t> structured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Cluster authority: Steps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34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p34"/>
          <p:cNvSpPr txBox="1"/>
          <p:nvPr/>
        </p:nvSpPr>
        <p:spPr>
          <a:xfrm>
            <a:off x="495300" y="1206125"/>
            <a:ext cx="10097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CA private key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6" name="Google Shape;3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1050" y="210475"/>
            <a:ext cx="1046975" cy="908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7" name="Google Shape;327;p34"/>
          <p:cNvGraphicFramePr/>
          <p:nvPr/>
        </p:nvGraphicFramePr>
        <p:xfrm>
          <a:off x="1142500" y="201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8020750"/>
              </a:tblGrid>
              <a:tr h="471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openssl genrsa -out /etc/kubernetes/pki/ca.key 2048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328" name="Google Shape;328;p34"/>
          <p:cNvSpPr txBox="1"/>
          <p:nvPr/>
        </p:nvSpPr>
        <p:spPr>
          <a:xfrm>
            <a:off x="571500" y="2958725"/>
            <a:ext cx="10097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self-signed CA certificate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329" name="Google Shape;329;p34"/>
          <p:cNvGraphicFramePr/>
          <p:nvPr/>
        </p:nvGraphicFramePr>
        <p:xfrm>
          <a:off x="1218700" y="376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9563025"/>
              </a:tblGrid>
              <a:tr h="905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openssl req -x509 -new -nodes -key /etc/kubernetes/pki/ca.key -days 10000 -out /etc/kubernetes/pki/ca.crt -subj "/CN=Kubernetes/O=Kubernetes"  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330" name="Google Shape;330;p34">
            <a:hlinkClick r:id="rId4"/>
          </p:cNvPr>
          <p:cNvSpPr/>
          <p:nvPr/>
        </p:nvSpPr>
        <p:spPr>
          <a:xfrm>
            <a:off x="0" y="6731000"/>
            <a:ext cx="51906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97"/>
          <p:cNvSpPr txBox="1"/>
          <p:nvPr/>
        </p:nvSpPr>
        <p:spPr>
          <a:xfrm>
            <a:off x="495300" y="1225350"/>
            <a:ext cx="11244900" cy="44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285750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Storing l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og </a:t>
            </a:r>
            <a:r>
              <a:rPr b="1"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payloads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, which 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can be: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plaintext (aka loglines)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structured (e.g. json)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binary (e.g. protobuf, systemd journal logs)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285750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Logging pipeline challenges: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high volume traffic and storage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multi-dimensional (multi-field)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1762" lvl="1" marL="57626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1762" lvl="1" marL="57626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Google Shape;1906;p97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Logging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7" name="Google Shape;1907;p97"/>
          <p:cNvSpPr txBox="1"/>
          <p:nvPr>
            <p:ph idx="11" type="ftr"/>
          </p:nvPr>
        </p:nvSpPr>
        <p:spPr>
          <a:xfrm>
            <a:off x="7205663" y="640899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Bitnami.</a:t>
            </a:r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8" name="Google Shape;1908;p97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9" name="Google Shape;1909;p97"/>
          <p:cNvSpPr txBox="1"/>
          <p:nvPr>
            <p:ph idx="2" type="body"/>
          </p:nvPr>
        </p:nvSpPr>
        <p:spPr>
          <a:xfrm>
            <a:off x="495301" y="708661"/>
            <a:ext cx="111555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How?</a:t>
            </a:r>
            <a:endParaRPr/>
          </a:p>
        </p:txBody>
      </p:sp>
      <p:grpSp>
        <p:nvGrpSpPr>
          <p:cNvPr id="1910" name="Google Shape;1910;p97"/>
          <p:cNvGrpSpPr/>
          <p:nvPr/>
        </p:nvGrpSpPr>
        <p:grpSpPr>
          <a:xfrm>
            <a:off x="2734700" y="3041100"/>
            <a:ext cx="7786300" cy="3124950"/>
            <a:chOff x="1257300" y="1691475"/>
            <a:chExt cx="7786300" cy="3124950"/>
          </a:xfrm>
        </p:grpSpPr>
        <p:sp>
          <p:nvSpPr>
            <p:cNvPr id="1911" name="Google Shape;1911;p97"/>
            <p:cNvSpPr/>
            <p:nvPr/>
          </p:nvSpPr>
          <p:spPr>
            <a:xfrm>
              <a:off x="1564425" y="4074325"/>
              <a:ext cx="1725900" cy="613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1F56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12" name="Google Shape;1912;p97"/>
            <p:cNvSpPr/>
            <p:nvPr/>
          </p:nvSpPr>
          <p:spPr>
            <a:xfrm>
              <a:off x="4373650" y="4074325"/>
              <a:ext cx="1725900" cy="613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1F56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13" name="Google Shape;1913;p97"/>
            <p:cNvCxnSpPr>
              <a:stCxn id="1911" idx="3"/>
              <a:endCxn id="1912" idx="1"/>
            </p:cNvCxnSpPr>
            <p:nvPr/>
          </p:nvCxnSpPr>
          <p:spPr>
            <a:xfrm>
              <a:off x="3290325" y="4380925"/>
              <a:ext cx="1083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14" name="Google Shape;1914;p97"/>
            <p:cNvSpPr/>
            <p:nvPr/>
          </p:nvSpPr>
          <p:spPr>
            <a:xfrm>
              <a:off x="1412025" y="3921925"/>
              <a:ext cx="1725900" cy="61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1F56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15" name="Google Shape;1915;p97"/>
            <p:cNvSpPr/>
            <p:nvPr/>
          </p:nvSpPr>
          <p:spPr>
            <a:xfrm>
              <a:off x="4221250" y="3921925"/>
              <a:ext cx="1725900" cy="61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1F56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16" name="Google Shape;1916;p97"/>
            <p:cNvCxnSpPr>
              <a:stCxn id="1914" idx="3"/>
              <a:endCxn id="1915" idx="1"/>
            </p:cNvCxnSpPr>
            <p:nvPr/>
          </p:nvCxnSpPr>
          <p:spPr>
            <a:xfrm>
              <a:off x="3137925" y="4228525"/>
              <a:ext cx="1083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17" name="Google Shape;1917;p97"/>
            <p:cNvSpPr/>
            <p:nvPr/>
          </p:nvSpPr>
          <p:spPr>
            <a:xfrm>
              <a:off x="1257300" y="3772425"/>
              <a:ext cx="1725900" cy="61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1F56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Helvetica Neue"/>
                  <a:ea typeface="Helvetica Neue"/>
                  <a:cs typeface="Helvetica Neue"/>
                  <a:sym typeface="Helvetica Neue"/>
                </a:rPr>
                <a:t>N × logs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18" name="Google Shape;1918;p97"/>
            <p:cNvCxnSpPr>
              <a:stCxn id="1917" idx="3"/>
              <a:endCxn id="1919" idx="1"/>
            </p:cNvCxnSpPr>
            <p:nvPr/>
          </p:nvCxnSpPr>
          <p:spPr>
            <a:xfrm>
              <a:off x="2983200" y="4079025"/>
              <a:ext cx="1083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19" name="Google Shape;1919;p97"/>
            <p:cNvSpPr/>
            <p:nvPr/>
          </p:nvSpPr>
          <p:spPr>
            <a:xfrm>
              <a:off x="4066525" y="3772425"/>
              <a:ext cx="1725900" cy="61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1F56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Helvetica Neue"/>
                  <a:ea typeface="Helvetica Neue"/>
                  <a:cs typeface="Helvetica Neue"/>
                  <a:sym typeface="Helvetica Neue"/>
                </a:rPr>
                <a:t>Buffer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20" name="Google Shape;1920;p97"/>
            <p:cNvSpPr/>
            <p:nvPr/>
          </p:nvSpPr>
          <p:spPr>
            <a:xfrm>
              <a:off x="7216000" y="3772425"/>
              <a:ext cx="1827600" cy="1044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1F56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Helvetica Neue"/>
                  <a:ea typeface="Helvetica Neue"/>
                  <a:cs typeface="Helvetica Neue"/>
                  <a:sym typeface="Helvetica Neue"/>
                </a:rPr>
                <a:t>Data Store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21" name="Google Shape;1921;p97"/>
            <p:cNvCxnSpPr>
              <a:stCxn id="1919" idx="3"/>
              <a:endCxn id="1920" idx="1"/>
            </p:cNvCxnSpPr>
            <p:nvPr/>
          </p:nvCxnSpPr>
          <p:spPr>
            <a:xfrm>
              <a:off x="5792425" y="4079025"/>
              <a:ext cx="1423500" cy="21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22" name="Google Shape;1922;p97"/>
            <p:cNvSpPr txBox="1"/>
            <p:nvPr/>
          </p:nvSpPr>
          <p:spPr>
            <a:xfrm>
              <a:off x="3209400" y="3789075"/>
              <a:ext cx="6624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Parse</a:t>
              </a:r>
              <a:endParaRPr/>
            </a:p>
          </p:txBody>
        </p:sp>
        <p:sp>
          <p:nvSpPr>
            <p:cNvPr id="1923" name="Google Shape;1923;p97"/>
            <p:cNvSpPr txBox="1"/>
            <p:nvPr/>
          </p:nvSpPr>
          <p:spPr>
            <a:xfrm>
              <a:off x="6105000" y="3789075"/>
              <a:ext cx="6624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Inject</a:t>
              </a:r>
              <a:endParaRPr/>
            </a:p>
          </p:txBody>
        </p:sp>
        <p:sp>
          <p:nvSpPr>
            <p:cNvPr id="1924" name="Google Shape;1924;p97"/>
            <p:cNvSpPr/>
            <p:nvPr/>
          </p:nvSpPr>
          <p:spPr>
            <a:xfrm>
              <a:off x="7242612" y="1691475"/>
              <a:ext cx="1725900" cy="912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1F567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Helvetica Neue"/>
                  <a:ea typeface="Helvetica Neue"/>
                  <a:cs typeface="Helvetica Neue"/>
                  <a:sym typeface="Helvetica Neue"/>
                </a:rPr>
                <a:t>UI / API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25" name="Google Shape;1925;p97"/>
            <p:cNvCxnSpPr>
              <a:stCxn id="1924" idx="2"/>
              <a:endCxn id="1920" idx="0"/>
            </p:cNvCxnSpPr>
            <p:nvPr/>
          </p:nvCxnSpPr>
          <p:spPr>
            <a:xfrm>
              <a:off x="8105562" y="2604375"/>
              <a:ext cx="24300" cy="116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26" name="Google Shape;1926;p97"/>
            <p:cNvSpPr txBox="1"/>
            <p:nvPr/>
          </p:nvSpPr>
          <p:spPr>
            <a:xfrm>
              <a:off x="7394975" y="2929650"/>
              <a:ext cx="774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Query</a:t>
              </a:r>
              <a:endParaRPr/>
            </a:p>
          </p:txBody>
        </p:sp>
        <p:cxnSp>
          <p:nvCxnSpPr>
            <p:cNvPr id="1927" name="Google Shape;1927;p97"/>
            <p:cNvCxnSpPr>
              <a:endCxn id="1920" idx="1"/>
            </p:cNvCxnSpPr>
            <p:nvPr/>
          </p:nvCxnSpPr>
          <p:spPr>
            <a:xfrm>
              <a:off x="5981200" y="4266525"/>
              <a:ext cx="1234800" cy="2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28" name="Google Shape;1928;p97"/>
            <p:cNvCxnSpPr>
              <a:endCxn id="1920" idx="1"/>
            </p:cNvCxnSpPr>
            <p:nvPr/>
          </p:nvCxnSpPr>
          <p:spPr>
            <a:xfrm flipH="1" rot="10800000">
              <a:off x="6138100" y="4294425"/>
              <a:ext cx="1077900" cy="14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98"/>
          <p:cNvSpPr txBox="1"/>
          <p:nvPr/>
        </p:nvSpPr>
        <p:spPr>
          <a:xfrm>
            <a:off x="495300" y="1245150"/>
            <a:ext cx="11244900" cy="47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Poor-man’s: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1800">
                <a:solidFill>
                  <a:srgbClr val="3E3E40"/>
                </a:solidFill>
                <a:latin typeface="Roboto Mono"/>
                <a:ea typeface="Roboto Mono"/>
                <a:cs typeface="Roboto Mono"/>
                <a:sym typeface="Roboto Mono"/>
              </a:rPr>
              <a:t>tail -f /var/log/*.log | egrep -i ‘Error|Fatal’</a:t>
            </a:r>
            <a:b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Some d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istributed ones, available as F/OSS(~ish):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Influxdb and friends (TICK)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Graylog (Elasticsearch + MongoDB + Graylog Server and webUI)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ELK: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Elasticsearch + Logstash + Kibana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EFK: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Elasticsearch + Fluentd   + Kibana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1762" lvl="1" marL="57626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Google Shape;1934;p98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Logging stacks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5" name="Google Shape;1935;p98"/>
          <p:cNvSpPr txBox="1"/>
          <p:nvPr>
            <p:ph idx="11" type="ftr"/>
          </p:nvPr>
        </p:nvSpPr>
        <p:spPr>
          <a:xfrm>
            <a:off x="7205663" y="640899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Bitnami.</a:t>
            </a:r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6" name="Google Shape;1936;p98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7" name="Google Shape;1937;p98"/>
          <p:cNvSpPr/>
          <p:nvPr/>
        </p:nvSpPr>
        <p:spPr>
          <a:xfrm>
            <a:off x="766475" y="4867825"/>
            <a:ext cx="5298300" cy="49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8" name="Google Shape;1938;p98"/>
          <p:cNvCxnSpPr>
            <a:endCxn id="1937" idx="2"/>
          </p:cNvCxnSpPr>
          <p:nvPr/>
        </p:nvCxnSpPr>
        <p:spPr>
          <a:xfrm rot="10800000">
            <a:off x="3415625" y="5365225"/>
            <a:ext cx="894300" cy="282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9" name="Google Shape;1939;p98"/>
          <p:cNvSpPr txBox="1"/>
          <p:nvPr/>
        </p:nvSpPr>
        <p:spPr>
          <a:xfrm>
            <a:off x="4446500" y="5446050"/>
            <a:ext cx="4249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we’ll explore this one for Kubernetes</a:t>
            </a:r>
            <a:endParaRPr sz="18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99"/>
          <p:cNvSpPr/>
          <p:nvPr/>
        </p:nvSpPr>
        <p:spPr>
          <a:xfrm>
            <a:off x="8584525" y="4633575"/>
            <a:ext cx="2743200" cy="104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F9A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6" name="Google Shape;1946;p99"/>
          <p:cNvCxnSpPr/>
          <p:nvPr/>
        </p:nvCxnSpPr>
        <p:spPr>
          <a:xfrm rot="10800000">
            <a:off x="9860700" y="4844850"/>
            <a:ext cx="26100" cy="4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7" name="Google Shape;1947;p99"/>
          <p:cNvCxnSpPr/>
          <p:nvPr/>
        </p:nvCxnSpPr>
        <p:spPr>
          <a:xfrm rot="10800000">
            <a:off x="9936900" y="4844850"/>
            <a:ext cx="26100" cy="4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8" name="Google Shape;1948;p99"/>
          <p:cNvCxnSpPr/>
          <p:nvPr/>
        </p:nvCxnSpPr>
        <p:spPr>
          <a:xfrm rot="10800000">
            <a:off x="10013100" y="4844850"/>
            <a:ext cx="26100" cy="4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9" name="Google Shape;1949;p99"/>
          <p:cNvSpPr txBox="1"/>
          <p:nvPr>
            <p:ph type="title"/>
          </p:nvPr>
        </p:nvSpPr>
        <p:spPr>
          <a:xfrm>
            <a:off x="495300" y="317500"/>
            <a:ext cx="6763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 with the </a:t>
            </a:r>
            <a:r>
              <a:rPr b="1" lang="en-US"/>
              <a:t>EFK</a:t>
            </a:r>
            <a:r>
              <a:rPr lang="en-US"/>
              <a:t> stack</a:t>
            </a:r>
            <a:endParaRPr/>
          </a:p>
        </p:txBody>
      </p:sp>
      <p:sp>
        <p:nvSpPr>
          <p:cNvPr id="1950" name="Google Shape;1950;p99"/>
          <p:cNvSpPr txBox="1"/>
          <p:nvPr>
            <p:ph idx="2" type="body"/>
          </p:nvPr>
        </p:nvSpPr>
        <p:spPr>
          <a:xfrm>
            <a:off x="495300" y="861036"/>
            <a:ext cx="11096100" cy="11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E</a:t>
            </a:r>
            <a:r>
              <a:rPr lang="en-US"/>
              <a:t> </a:t>
            </a:r>
            <a:r>
              <a:rPr lang="en-US"/>
              <a:t>is for Elephant?  … ah no ...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Elasticsearch</a:t>
            </a:r>
            <a:r>
              <a:rPr lang="en-US">
                <a:solidFill>
                  <a:srgbClr val="000000"/>
                </a:solidFill>
              </a:rPr>
              <a:t>: Database + </a:t>
            </a:r>
            <a:r>
              <a:rPr b="1" lang="en-US">
                <a:solidFill>
                  <a:srgbClr val="000000"/>
                </a:solidFill>
              </a:rPr>
              <a:t>Fluentd</a:t>
            </a:r>
            <a:r>
              <a:rPr lang="en-US">
                <a:solidFill>
                  <a:srgbClr val="000000"/>
                </a:solidFill>
              </a:rPr>
              <a:t>: Log collector + </a:t>
            </a:r>
            <a:r>
              <a:rPr b="1" lang="en-US">
                <a:solidFill>
                  <a:srgbClr val="000000"/>
                </a:solidFill>
              </a:rPr>
              <a:t>Kibana</a:t>
            </a:r>
            <a:r>
              <a:rPr lang="en-US">
                <a:solidFill>
                  <a:srgbClr val="000000"/>
                </a:solidFill>
              </a:rPr>
              <a:t>: Visualization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51" name="Google Shape;1951;p99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2" name="Google Shape;1952;p99"/>
          <p:cNvSpPr/>
          <p:nvPr/>
        </p:nvSpPr>
        <p:spPr>
          <a:xfrm>
            <a:off x="1709300" y="5531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99"/>
          <p:cNvSpPr/>
          <p:nvPr/>
        </p:nvSpPr>
        <p:spPr>
          <a:xfrm>
            <a:off x="5405225" y="5531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99"/>
          <p:cNvSpPr/>
          <p:nvPr/>
        </p:nvSpPr>
        <p:spPr>
          <a:xfrm>
            <a:off x="9585700" y="5531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99"/>
          <p:cNvSpPr/>
          <p:nvPr/>
        </p:nvSpPr>
        <p:spPr>
          <a:xfrm>
            <a:off x="735925" y="4706750"/>
            <a:ext cx="2743200" cy="973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F9A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99"/>
          <p:cNvSpPr/>
          <p:nvPr/>
        </p:nvSpPr>
        <p:spPr>
          <a:xfrm>
            <a:off x="4622125" y="4706600"/>
            <a:ext cx="2743200" cy="973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F9A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57" name="Google Shape;1957;p99"/>
          <p:cNvCxnSpPr>
            <a:stCxn id="1958" idx="0"/>
            <a:endCxn id="1959" idx="2"/>
          </p:cNvCxnSpPr>
          <p:nvPr/>
        </p:nvCxnSpPr>
        <p:spPr>
          <a:xfrm flipH="1" rot="5400000">
            <a:off x="1992325" y="3467425"/>
            <a:ext cx="301800" cy="6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1F9B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0" name="Google Shape;1960;p99"/>
          <p:cNvCxnSpPr>
            <a:stCxn id="1961" idx="3"/>
          </p:cNvCxnSpPr>
          <p:nvPr/>
        </p:nvCxnSpPr>
        <p:spPr>
          <a:xfrm flipH="1" rot="10800000">
            <a:off x="2407947" y="3918310"/>
            <a:ext cx="2414700" cy="497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1F9B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2" name="Google Shape;1962;p99"/>
          <p:cNvSpPr txBox="1"/>
          <p:nvPr/>
        </p:nvSpPr>
        <p:spPr>
          <a:xfrm>
            <a:off x="968225" y="4962475"/>
            <a:ext cx="7410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logs</a:t>
            </a:r>
            <a:endParaRPr/>
          </a:p>
        </p:txBody>
      </p:sp>
      <p:sp>
        <p:nvSpPr>
          <p:cNvPr id="1963" name="Google Shape;1963;p99"/>
          <p:cNvSpPr/>
          <p:nvPr/>
        </p:nvSpPr>
        <p:spPr>
          <a:xfrm>
            <a:off x="4813375" y="3697675"/>
            <a:ext cx="24459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elasticsearch-logging:9200</a:t>
            </a:r>
            <a:endParaRPr/>
          </a:p>
        </p:txBody>
      </p:sp>
      <p:cxnSp>
        <p:nvCxnSpPr>
          <p:cNvPr id="1964" name="Google Shape;1964;p99"/>
          <p:cNvCxnSpPr>
            <a:stCxn id="1965" idx="0"/>
            <a:endCxn id="1966" idx="0"/>
          </p:cNvCxnSpPr>
          <p:nvPr/>
        </p:nvCxnSpPr>
        <p:spPr>
          <a:xfrm flipH="1" rot="5400000">
            <a:off x="5974747" y="4204385"/>
            <a:ext cx="116700" cy="2400"/>
          </a:xfrm>
          <a:prstGeom prst="bentConnector3">
            <a:avLst>
              <a:gd fmla="val 304064" name="adj1"/>
            </a:avLst>
          </a:prstGeom>
          <a:noFill/>
          <a:ln cap="flat" cmpd="sng" w="9525">
            <a:solidFill>
              <a:srgbClr val="1F9B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7" name="Google Shape;1967;p99"/>
          <p:cNvCxnSpPr>
            <a:stCxn id="1958" idx="0"/>
            <a:endCxn id="1968" idx="2"/>
          </p:cNvCxnSpPr>
          <p:nvPr/>
        </p:nvCxnSpPr>
        <p:spPr>
          <a:xfrm flipH="1" rot="10800000">
            <a:off x="2146375" y="3319375"/>
            <a:ext cx="3885600" cy="302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1F9B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9" name="Google Shape;1969;p99"/>
          <p:cNvCxnSpPr/>
          <p:nvPr/>
        </p:nvCxnSpPr>
        <p:spPr>
          <a:xfrm flipH="1" rot="5400000">
            <a:off x="5878375" y="3543475"/>
            <a:ext cx="302100" cy="63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rgbClr val="1F9B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0" name="Google Shape;1970;p99"/>
          <p:cNvCxnSpPr>
            <a:endCxn id="1971" idx="0"/>
          </p:cNvCxnSpPr>
          <p:nvPr/>
        </p:nvCxnSpPr>
        <p:spPr>
          <a:xfrm flipH="1">
            <a:off x="9956113" y="2084350"/>
            <a:ext cx="8100" cy="109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2" name="Google Shape;1972;p99"/>
          <p:cNvCxnSpPr>
            <a:stCxn id="1973" idx="1"/>
            <a:endCxn id="1963" idx="3"/>
          </p:cNvCxnSpPr>
          <p:nvPr/>
        </p:nvCxnSpPr>
        <p:spPr>
          <a:xfrm flipH="1">
            <a:off x="7259338" y="3298102"/>
            <a:ext cx="2223000" cy="5820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1F9BD8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74" name="Google Shape;197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950" y="5178621"/>
            <a:ext cx="330300" cy="330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900" y="5178621"/>
            <a:ext cx="330300" cy="330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250" y="5178621"/>
            <a:ext cx="330300" cy="330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750" y="5102421"/>
            <a:ext cx="330300" cy="330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1700" y="5102421"/>
            <a:ext cx="330300" cy="330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050" y="5102421"/>
            <a:ext cx="330300" cy="330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0" name="Google Shape;198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2726" y="5102421"/>
            <a:ext cx="330300" cy="330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2676" y="5102421"/>
            <a:ext cx="330300" cy="330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3026" y="5102421"/>
            <a:ext cx="330300" cy="3302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3" name="Google Shape;1983;p99"/>
          <p:cNvCxnSpPr/>
          <p:nvPr/>
        </p:nvCxnSpPr>
        <p:spPr>
          <a:xfrm rot="10800000">
            <a:off x="2012100" y="4844850"/>
            <a:ext cx="26100" cy="4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4" name="Google Shape;1984;p99"/>
          <p:cNvCxnSpPr/>
          <p:nvPr/>
        </p:nvCxnSpPr>
        <p:spPr>
          <a:xfrm rot="10800000">
            <a:off x="2088300" y="4844850"/>
            <a:ext cx="26100" cy="4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5" name="Google Shape;1985;p99"/>
          <p:cNvCxnSpPr/>
          <p:nvPr/>
        </p:nvCxnSpPr>
        <p:spPr>
          <a:xfrm rot="10800000">
            <a:off x="2164500" y="4844850"/>
            <a:ext cx="26100" cy="4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6" name="Google Shape;1986;p99"/>
          <p:cNvCxnSpPr/>
          <p:nvPr/>
        </p:nvCxnSpPr>
        <p:spPr>
          <a:xfrm rot="10800000">
            <a:off x="5745900" y="4844850"/>
            <a:ext cx="26100" cy="4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7" name="Google Shape;1987;p99"/>
          <p:cNvCxnSpPr/>
          <p:nvPr/>
        </p:nvCxnSpPr>
        <p:spPr>
          <a:xfrm rot="10800000">
            <a:off x="5822100" y="4844850"/>
            <a:ext cx="26100" cy="4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8" name="Google Shape;1988;p99"/>
          <p:cNvCxnSpPr/>
          <p:nvPr/>
        </p:nvCxnSpPr>
        <p:spPr>
          <a:xfrm rot="10800000">
            <a:off x="5898300" y="4844850"/>
            <a:ext cx="26100" cy="4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9" name="Google Shape;1989;p99"/>
          <p:cNvSpPr txBox="1"/>
          <p:nvPr/>
        </p:nvSpPr>
        <p:spPr>
          <a:xfrm>
            <a:off x="4776375" y="4923013"/>
            <a:ext cx="7410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logs</a:t>
            </a:r>
            <a:endParaRPr/>
          </a:p>
        </p:txBody>
      </p:sp>
      <p:sp>
        <p:nvSpPr>
          <p:cNvPr id="1990" name="Google Shape;1990;p99"/>
          <p:cNvSpPr txBox="1"/>
          <p:nvPr/>
        </p:nvSpPr>
        <p:spPr>
          <a:xfrm>
            <a:off x="8967375" y="4923013"/>
            <a:ext cx="7410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logs</a:t>
            </a:r>
            <a:endParaRPr/>
          </a:p>
        </p:txBody>
      </p:sp>
      <p:pic>
        <p:nvPicPr>
          <p:cNvPr id="1991" name="Google Shape;1991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9875" y="105025"/>
            <a:ext cx="523875" cy="1447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2" name="Google Shape;1992;p99"/>
          <p:cNvGrpSpPr/>
          <p:nvPr/>
        </p:nvGrpSpPr>
        <p:grpSpPr>
          <a:xfrm>
            <a:off x="1709938" y="2652027"/>
            <a:ext cx="782825" cy="782825"/>
            <a:chOff x="1709938" y="2880627"/>
            <a:chExt cx="782825" cy="782825"/>
          </a:xfrm>
        </p:grpSpPr>
        <p:pic>
          <p:nvPicPr>
            <p:cNvPr id="1993" name="Google Shape;1993;p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09938" y="2880627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4" name="Google Shape;1994;p9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39404" y="2986149"/>
              <a:ext cx="523875" cy="5853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95" name="Google Shape;1995;p99"/>
          <p:cNvGrpSpPr/>
          <p:nvPr/>
        </p:nvGrpSpPr>
        <p:grpSpPr>
          <a:xfrm>
            <a:off x="5659838" y="2714602"/>
            <a:ext cx="782825" cy="782825"/>
            <a:chOff x="1709938" y="2880627"/>
            <a:chExt cx="782825" cy="782825"/>
          </a:xfrm>
        </p:grpSpPr>
        <p:pic>
          <p:nvPicPr>
            <p:cNvPr id="1996" name="Google Shape;1996;p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09938" y="2880627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7" name="Google Shape;1997;p9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39404" y="2986149"/>
              <a:ext cx="523875" cy="5853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98" name="Google Shape;1998;p99"/>
          <p:cNvGrpSpPr/>
          <p:nvPr/>
        </p:nvGrpSpPr>
        <p:grpSpPr>
          <a:xfrm>
            <a:off x="1794761" y="4109116"/>
            <a:ext cx="613186" cy="613186"/>
            <a:chOff x="1751813" y="3973815"/>
            <a:chExt cx="782825" cy="782825"/>
          </a:xfrm>
        </p:grpSpPr>
        <p:pic>
          <p:nvPicPr>
            <p:cNvPr id="1961" name="Google Shape;1961;p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51813" y="397381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9" name="Google Shape;1999;p9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84438" y="4122823"/>
              <a:ext cx="523875" cy="523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0" name="Google Shape;2000;p99"/>
          <p:cNvGrpSpPr/>
          <p:nvPr/>
        </p:nvGrpSpPr>
        <p:grpSpPr>
          <a:xfrm>
            <a:off x="5725236" y="4147216"/>
            <a:ext cx="613186" cy="613186"/>
            <a:chOff x="1751813" y="3973815"/>
            <a:chExt cx="782825" cy="782825"/>
          </a:xfrm>
        </p:grpSpPr>
        <p:pic>
          <p:nvPicPr>
            <p:cNvPr id="1966" name="Google Shape;1966;p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51813" y="397381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5" name="Google Shape;1965;p9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84438" y="4122823"/>
              <a:ext cx="523875" cy="523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1" name="Google Shape;2001;p99"/>
          <p:cNvGrpSpPr/>
          <p:nvPr/>
        </p:nvGrpSpPr>
        <p:grpSpPr>
          <a:xfrm>
            <a:off x="9655711" y="4147216"/>
            <a:ext cx="613186" cy="613186"/>
            <a:chOff x="1751813" y="3973815"/>
            <a:chExt cx="782825" cy="782825"/>
          </a:xfrm>
        </p:grpSpPr>
        <p:pic>
          <p:nvPicPr>
            <p:cNvPr id="2002" name="Google Shape;2002;p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51813" y="397381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3" name="Google Shape;2003;p9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84438" y="4122823"/>
              <a:ext cx="523875" cy="523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4" name="Google Shape;2004;p99"/>
          <p:cNvGrpSpPr/>
          <p:nvPr/>
        </p:nvGrpSpPr>
        <p:grpSpPr>
          <a:xfrm>
            <a:off x="9482338" y="2906690"/>
            <a:ext cx="782825" cy="782825"/>
            <a:chOff x="1709938" y="2880627"/>
            <a:chExt cx="782825" cy="782825"/>
          </a:xfrm>
        </p:grpSpPr>
        <p:pic>
          <p:nvPicPr>
            <p:cNvPr id="1973" name="Google Shape;1973;p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09938" y="2880627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5" name="Google Shape;2005;p9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39404" y="2986149"/>
              <a:ext cx="523875" cy="58531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100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 the </a:t>
            </a:r>
            <a:r>
              <a:rPr lang="en-US"/>
              <a:t>EFK stack on k8s</a:t>
            </a:r>
            <a:endParaRPr/>
          </a:p>
        </p:txBody>
      </p:sp>
      <p:sp>
        <p:nvSpPr>
          <p:cNvPr id="2012" name="Google Shape;2012;p100"/>
          <p:cNvSpPr txBox="1"/>
          <p:nvPr>
            <p:ph idx="2" type="body"/>
          </p:nvPr>
        </p:nvSpPr>
        <p:spPr>
          <a:xfrm>
            <a:off x="495301" y="708661"/>
            <a:ext cx="111555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… </a:t>
            </a:r>
            <a:r>
              <a:rPr lang="en-US"/>
              <a:t>aka unleash the elephants !</a:t>
            </a:r>
            <a:endParaRPr/>
          </a:p>
        </p:txBody>
      </p:sp>
      <p:sp>
        <p:nvSpPr>
          <p:cNvPr id="2013" name="Google Shape;2013;p100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014" name="Google Shape;2014;p100"/>
          <p:cNvGraphicFramePr/>
          <p:nvPr/>
        </p:nvGraphicFramePr>
        <p:xfrm>
          <a:off x="516675" y="1538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10767825"/>
              </a:tblGrid>
              <a:tr h="4312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If you already have it, just `cd …` as per below and `git pull`</a:t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git clone </a:t>
                      </a:r>
                      <a:r>
                        <a:rPr lang="en-US" sz="1600" u="sng">
                          <a:solidFill>
                            <a:schemeClr val="hlink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hlinkClick r:id="rId3"/>
                        </a:rPr>
                        <a:t>https://github.com/bitnami-labs/k8s-training-resources</a:t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cd k8s-training-resources/session-04/logging</a:t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create ns logging</a:t>
                      </a:r>
                      <a:b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apply -f es-service.yaml,fluentd-es-configmap.yaml,kibana-service.yaml</a:t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apply -f es-statefulset.yaml,fluentd-es-ds.yaml,kibana-deployment.yaml</a:t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get pod --namespace=logging</a:t>
                      </a:r>
                      <a:b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                              READY     STATUS    RESTARTS   AGE</a:t>
                      </a:r>
                      <a:b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elasticsearch-logging-0           1/1       Running   0          6m</a:t>
                      </a:r>
                      <a:b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elasticsearch-logging-1           1/1       Running   0          6m</a:t>
                      </a:r>
                      <a:b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fluentd-es-v2.0.4-bwzr6           1/1       Running   0          6m</a:t>
                      </a:r>
                      <a:b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kibana-logging-5654db47bd-f2fkf   1/1       Running   0          6m</a:t>
                      </a:r>
                      <a:b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get svc --namespace=logging</a:t>
                      </a:r>
                      <a:b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&lt;...&gt;</a:t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01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Kibana logging UI</a:t>
            </a:r>
            <a:endParaRPr/>
          </a:p>
        </p:txBody>
      </p:sp>
      <p:sp>
        <p:nvSpPr>
          <p:cNvPr id="2021" name="Google Shape;2021;p101"/>
          <p:cNvSpPr txBox="1"/>
          <p:nvPr>
            <p:ph idx="1" type="body"/>
          </p:nvPr>
        </p:nvSpPr>
        <p:spPr>
          <a:xfrm>
            <a:off x="350825" y="1311700"/>
            <a:ext cx="12083400" cy="8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$ kubectl proxy</a:t>
            </a: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then visit </a:t>
            </a: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http://localhost:8001/api/v1/namespaces/logging/services/kibana-logging/proxy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2" name="Google Shape;2022;p101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23" name="Google Shape;2023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7325" y="1995925"/>
            <a:ext cx="8570399" cy="44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4" name="Google Shape;2024;p101"/>
          <p:cNvSpPr txBox="1"/>
          <p:nvPr>
            <p:ph idx="2" type="body"/>
          </p:nvPr>
        </p:nvSpPr>
        <p:spPr>
          <a:xfrm>
            <a:off x="495300" y="769125"/>
            <a:ext cx="111555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Hello, a human here </a:t>
            </a:r>
            <a:r>
              <a:rPr lang="en-US" strike="sngStrike"/>
              <a:t>talking</a:t>
            </a:r>
            <a:r>
              <a:rPr lang="en-US"/>
              <a:t> clicking ...</a:t>
            </a:r>
            <a:endParaRPr b="1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02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Kibana logging</a:t>
            </a:r>
            <a:endParaRPr/>
          </a:p>
        </p:txBody>
      </p:sp>
      <p:sp>
        <p:nvSpPr>
          <p:cNvPr id="2031" name="Google Shape;2031;p102"/>
          <p:cNvSpPr txBox="1"/>
          <p:nvPr>
            <p:ph idx="1" type="body"/>
          </p:nvPr>
        </p:nvSpPr>
        <p:spPr>
          <a:xfrm>
            <a:off x="466200" y="1537775"/>
            <a:ext cx="11259600" cy="43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Now select a wider timespan: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Go up-right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Select time -&gt; [Quick] -&gt; Last 4 hours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2" name="Google Shape;2032;p102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33" name="Google Shape;203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776" y="3025225"/>
            <a:ext cx="9965800" cy="27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2625" y="1146950"/>
            <a:ext cx="2922674" cy="15043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p102"/>
          <p:cNvSpPr/>
          <p:nvPr/>
        </p:nvSpPr>
        <p:spPr>
          <a:xfrm>
            <a:off x="10344675" y="1038325"/>
            <a:ext cx="858900" cy="435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6" name="Google Shape;2036;p102"/>
          <p:cNvCxnSpPr>
            <a:stCxn id="2035" idx="3"/>
            <a:endCxn id="2033" idx="0"/>
          </p:cNvCxnSpPr>
          <p:nvPr/>
        </p:nvCxnSpPr>
        <p:spPr>
          <a:xfrm flipH="1">
            <a:off x="5852558" y="1410389"/>
            <a:ext cx="4617900" cy="1614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103"/>
          <p:cNvSpPr txBox="1"/>
          <p:nvPr>
            <p:ph idx="1" type="body"/>
          </p:nvPr>
        </p:nvSpPr>
        <p:spPr>
          <a:xfrm>
            <a:off x="495300" y="1627505"/>
            <a:ext cx="111558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/>
              <a:t>Some example queries:</a:t>
            </a:r>
            <a:br>
              <a:rPr lang="en-US" sz="1800"/>
            </a:b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○"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"kube-apiserver"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○"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kubernetes.container_name: "kube-apiserver"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○"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kubernetes.namespace_name: "kube-system"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○"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kubernetes.namespace_name: 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"kube-system" 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AND stream: stderr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○"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log: *err*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○"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log: /.*err.*/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@timestamp:[now-5m TO now]</a:t>
            </a:r>
            <a:br>
              <a:rPr lang="en-US">
                <a:latin typeface="Roboto Mono"/>
                <a:ea typeface="Roboto Mono"/>
                <a:cs typeface="Roboto Mono"/>
                <a:sym typeface="Roboto Mono"/>
              </a:rPr>
            </a:b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/>
              <a:t>Be sure to cleanup the query bar: remove string and click </a:t>
            </a:r>
            <a:r>
              <a:rPr lang="en-US" sz="2400">
                <a:solidFill>
                  <a:srgbClr val="000000"/>
                </a:solidFill>
                <a:highlight>
                  <a:srgbClr val="EFEFEF"/>
                </a:highlight>
              </a:rPr>
              <a:t>🔍</a:t>
            </a:r>
            <a:r>
              <a:rPr lang="en-US"/>
              <a:t>, and let’s =&gt;</a:t>
            </a:r>
            <a:endParaRPr/>
          </a:p>
        </p:txBody>
      </p:sp>
      <p:sp>
        <p:nvSpPr>
          <p:cNvPr id="2043" name="Google Shape;2043;p103"/>
          <p:cNvSpPr txBox="1"/>
          <p:nvPr>
            <p:ph idx="2" type="body"/>
          </p:nvPr>
        </p:nvSpPr>
        <p:spPr>
          <a:xfrm>
            <a:off x="495300" y="861045"/>
            <a:ext cx="1115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Discover … how to query the thing ...</a:t>
            </a:r>
            <a:endParaRPr b="1"/>
          </a:p>
        </p:txBody>
      </p:sp>
      <p:sp>
        <p:nvSpPr>
          <p:cNvPr id="2044" name="Google Shape;2044;p103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5" name="Google Shape;2045;p103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Kibana logging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104"/>
          <p:cNvSpPr txBox="1"/>
          <p:nvPr>
            <p:ph idx="1" type="body"/>
          </p:nvPr>
        </p:nvSpPr>
        <p:spPr>
          <a:xfrm>
            <a:off x="495300" y="1627500"/>
            <a:ext cx="6772800" cy="4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[ Visualize ]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-&gt;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[ Create Visualization ]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-&gt;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[ Pie ]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Index: </a:t>
            </a:r>
            <a:r>
              <a:rPr b="1" lang="en-US"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logstash-*</a:t>
            </a:r>
            <a:endParaRPr b="1"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Split-slices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Aggregation: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Terms</a:t>
            </a:r>
            <a:br>
              <a:rPr lang="en-US" sz="1800">
                <a:latin typeface="Roboto Mono"/>
                <a:ea typeface="Roboto Mono"/>
                <a:cs typeface="Roboto Mono"/>
                <a:sym typeface="Roboto Mono"/>
              </a:rPr>
            </a:b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Field: 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kubernetes.container_name.keyword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[Play]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52" name="Google Shape;2052;p104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Visualize ...</a:t>
            </a:r>
            <a:endParaRPr b="1"/>
          </a:p>
        </p:txBody>
      </p:sp>
      <p:sp>
        <p:nvSpPr>
          <p:cNvPr id="2053" name="Google Shape;2053;p104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54" name="Google Shape;205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8162" y="634724"/>
            <a:ext cx="3529812" cy="5772422"/>
          </a:xfrm>
          <a:prstGeom prst="rect">
            <a:avLst/>
          </a:prstGeom>
          <a:noFill/>
          <a:ln>
            <a:noFill/>
          </a:ln>
        </p:spPr>
      </p:pic>
      <p:sp>
        <p:nvSpPr>
          <p:cNvPr id="2055" name="Google Shape;2055;p104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Kibana logging</a:t>
            </a:r>
            <a:endParaRPr/>
          </a:p>
        </p:txBody>
      </p:sp>
      <p:cxnSp>
        <p:nvCxnSpPr>
          <p:cNvPr id="2056" name="Google Shape;2056;p104"/>
          <p:cNvCxnSpPr/>
          <p:nvPr/>
        </p:nvCxnSpPr>
        <p:spPr>
          <a:xfrm flipH="1" rot="10800000">
            <a:off x="1768975" y="1217500"/>
            <a:ext cx="8537400" cy="3448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105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… </a:t>
            </a:r>
            <a:r>
              <a:rPr b="1" lang="en-US"/>
              <a:t>A pie !</a:t>
            </a:r>
            <a:endParaRPr b="1"/>
          </a:p>
        </p:txBody>
      </p:sp>
      <p:sp>
        <p:nvSpPr>
          <p:cNvPr id="2063" name="Google Shape;2063;p105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4" name="Google Shape;2064;p105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Kibana logging</a:t>
            </a:r>
            <a:endParaRPr/>
          </a:p>
        </p:txBody>
      </p:sp>
      <p:pic>
        <p:nvPicPr>
          <p:cNvPr id="2065" name="Google Shape;206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25" y="1480061"/>
            <a:ext cx="8966425" cy="5212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06"/>
          <p:cNvSpPr txBox="1"/>
          <p:nvPr>
            <p:ph idx="2" type="body"/>
          </p:nvPr>
        </p:nvSpPr>
        <p:spPr>
          <a:xfrm>
            <a:off x="419100" y="931400"/>
            <a:ext cx="1041600" cy="4958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oh …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you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are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D966"/>
                </a:solidFill>
              </a:rPr>
              <a:t>h</a:t>
            </a:r>
            <a:r>
              <a:rPr b="1" lang="en-US">
                <a:solidFill>
                  <a:srgbClr val="FF9900"/>
                </a:solidFill>
              </a:rPr>
              <a:t>o</a:t>
            </a:r>
            <a:r>
              <a:rPr b="1" lang="en-US">
                <a:solidFill>
                  <a:srgbClr val="FF0000"/>
                </a:solidFill>
              </a:rPr>
              <a:t>t</a:t>
            </a:r>
            <a:r>
              <a:rPr b="1" lang="en-US"/>
              <a:t> !</a:t>
            </a:r>
            <a:endParaRPr b="1"/>
          </a:p>
        </p:txBody>
      </p:sp>
      <p:sp>
        <p:nvSpPr>
          <p:cNvPr id="2072" name="Google Shape;2072;p106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3" name="Google Shape;2073;p106"/>
          <p:cNvSpPr txBox="1"/>
          <p:nvPr>
            <p:ph type="title"/>
          </p:nvPr>
        </p:nvSpPr>
        <p:spPr>
          <a:xfrm>
            <a:off x="518100" y="2420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Kibana logging</a:t>
            </a:r>
            <a:endParaRPr/>
          </a:p>
        </p:txBody>
      </p:sp>
      <p:pic>
        <p:nvPicPr>
          <p:cNvPr id="2074" name="Google Shape;207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800" y="849925"/>
            <a:ext cx="10230726" cy="58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Starting with the control plane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" name="Google Shape;336;p35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p35"/>
          <p:cNvSpPr txBox="1"/>
          <p:nvPr>
            <p:ph idx="2" type="body"/>
          </p:nvPr>
        </p:nvSpPr>
        <p:spPr>
          <a:xfrm>
            <a:off x="495300" y="784848"/>
            <a:ext cx="111555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Kubernetes needs a storage backend for the cluster status </a:t>
            </a:r>
            <a:endParaRPr/>
          </a:p>
        </p:txBody>
      </p:sp>
      <p:sp>
        <p:nvSpPr>
          <p:cNvPr id="338" name="Google Shape;338;p35"/>
          <p:cNvSpPr/>
          <p:nvPr/>
        </p:nvSpPr>
        <p:spPr>
          <a:xfrm>
            <a:off x="17093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5"/>
          <p:cNvSpPr/>
          <p:nvPr/>
        </p:nvSpPr>
        <p:spPr>
          <a:xfrm>
            <a:off x="5557625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5"/>
          <p:cNvSpPr/>
          <p:nvPr/>
        </p:nvSpPr>
        <p:spPr>
          <a:xfrm>
            <a:off x="9585700" y="4769025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5"/>
          <p:cNvSpPr/>
          <p:nvPr/>
        </p:nvSpPr>
        <p:spPr>
          <a:xfrm>
            <a:off x="7359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5"/>
          <p:cNvSpPr/>
          <p:nvPr/>
        </p:nvSpPr>
        <p:spPr>
          <a:xfrm>
            <a:off x="46221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5"/>
          <p:cNvSpPr/>
          <p:nvPr/>
        </p:nvSpPr>
        <p:spPr>
          <a:xfrm>
            <a:off x="8584525" y="1895375"/>
            <a:ext cx="2743200" cy="294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5"/>
          <p:cNvSpPr txBox="1"/>
          <p:nvPr/>
        </p:nvSpPr>
        <p:spPr>
          <a:xfrm>
            <a:off x="1047250" y="2141750"/>
            <a:ext cx="15276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5"/>
          <p:cNvSpPr/>
          <p:nvPr/>
        </p:nvSpPr>
        <p:spPr>
          <a:xfrm>
            <a:off x="1032175" y="2710300"/>
            <a:ext cx="1845600" cy="365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etcd</a:t>
            </a:r>
            <a:endParaRPr/>
          </a:p>
        </p:txBody>
      </p:sp>
      <p:sp>
        <p:nvSpPr>
          <p:cNvPr id="346" name="Google Shape;346;p35"/>
          <p:cNvSpPr/>
          <p:nvPr/>
        </p:nvSpPr>
        <p:spPr>
          <a:xfrm>
            <a:off x="1047250" y="2100700"/>
            <a:ext cx="1845600" cy="4794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authority</a:t>
            </a:r>
            <a:endParaRPr/>
          </a:p>
        </p:txBody>
      </p:sp>
      <p:pic>
        <p:nvPicPr>
          <p:cNvPr id="347" name="Google Shape;3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500" y="2107400"/>
            <a:ext cx="552361" cy="4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525" y="2727709"/>
            <a:ext cx="330300" cy="330282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5"/>
          <p:cNvSpPr txBox="1"/>
          <p:nvPr/>
        </p:nvSpPr>
        <p:spPr>
          <a:xfrm>
            <a:off x="1550525" y="5637600"/>
            <a:ext cx="105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Controller</a:t>
            </a:r>
            <a:endParaRPr b="1"/>
          </a:p>
        </p:txBody>
      </p:sp>
      <p:sp>
        <p:nvSpPr>
          <p:cNvPr id="350" name="Google Shape;350;p35"/>
          <p:cNvSpPr txBox="1"/>
          <p:nvPr/>
        </p:nvSpPr>
        <p:spPr>
          <a:xfrm>
            <a:off x="5462275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Worker1</a:t>
            </a:r>
            <a:endParaRPr b="1"/>
          </a:p>
        </p:txBody>
      </p:sp>
      <p:sp>
        <p:nvSpPr>
          <p:cNvPr id="351" name="Google Shape;351;p35"/>
          <p:cNvSpPr txBox="1"/>
          <p:nvPr/>
        </p:nvSpPr>
        <p:spPr>
          <a:xfrm>
            <a:off x="9509500" y="5637600"/>
            <a:ext cx="91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Worker2</a:t>
            </a:r>
            <a:endParaRPr b="1"/>
          </a:p>
        </p:txBody>
      </p:sp>
      <p:sp>
        <p:nvSpPr>
          <p:cNvPr id="352" name="Google Shape;352;p35"/>
          <p:cNvSpPr txBox="1"/>
          <p:nvPr/>
        </p:nvSpPr>
        <p:spPr>
          <a:xfrm>
            <a:off x="155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(172.31.16.2)</a:t>
            </a:r>
            <a:endParaRPr sz="1200"/>
          </a:p>
        </p:txBody>
      </p:sp>
      <p:sp>
        <p:nvSpPr>
          <p:cNvPr id="353" name="Google Shape;353;p35"/>
          <p:cNvSpPr txBox="1"/>
          <p:nvPr/>
        </p:nvSpPr>
        <p:spPr>
          <a:xfrm>
            <a:off x="5360525" y="59265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(172.31.16.3)</a:t>
            </a:r>
            <a:endParaRPr sz="1200"/>
          </a:p>
        </p:txBody>
      </p:sp>
      <p:sp>
        <p:nvSpPr>
          <p:cNvPr id="354" name="Google Shape;354;p35"/>
          <p:cNvSpPr txBox="1"/>
          <p:nvPr/>
        </p:nvSpPr>
        <p:spPr>
          <a:xfrm>
            <a:off x="9399125" y="5850300"/>
            <a:ext cx="124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(172.31.16.4)</a:t>
            </a:r>
            <a:endParaRPr sz="1200"/>
          </a:p>
        </p:txBody>
      </p:sp>
      <p:sp>
        <p:nvSpPr>
          <p:cNvPr id="355" name="Google Shape;355;p35"/>
          <p:cNvSpPr txBox="1"/>
          <p:nvPr/>
        </p:nvSpPr>
        <p:spPr>
          <a:xfrm>
            <a:off x="16862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356" name="Google Shape;356;p35"/>
          <p:cNvSpPr txBox="1"/>
          <p:nvPr/>
        </p:nvSpPr>
        <p:spPr>
          <a:xfrm>
            <a:off x="54962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357" name="Google Shape;357;p35"/>
          <p:cNvSpPr txBox="1"/>
          <p:nvPr/>
        </p:nvSpPr>
        <p:spPr>
          <a:xfrm>
            <a:off x="9534875" y="4409975"/>
            <a:ext cx="96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 OS</a:t>
            </a:r>
            <a:endParaRPr b="1"/>
          </a:p>
        </p:txBody>
      </p:sp>
      <p:sp>
        <p:nvSpPr>
          <p:cNvPr id="358" name="Google Shape;358;p35">
            <a:hlinkClick r:id="rId5"/>
          </p:cNvPr>
          <p:cNvSpPr/>
          <p:nvPr/>
        </p:nvSpPr>
        <p:spPr>
          <a:xfrm>
            <a:off x="0" y="6731000"/>
            <a:ext cx="53115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07"/>
          <p:cNvSpPr txBox="1"/>
          <p:nvPr>
            <p:ph idx="1" type="body"/>
          </p:nvPr>
        </p:nvSpPr>
        <p:spPr>
          <a:xfrm>
            <a:off x="495300" y="1627505"/>
            <a:ext cx="111558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-US" sz="1800"/>
              <a:t>Exercise#1</a:t>
            </a:r>
            <a:r>
              <a:rPr lang="en-US" sz="1800"/>
              <a:t>: create previous Heat Map:</a:t>
            </a:r>
            <a:endParaRPr sz="18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US" sz="1800"/>
              <a:t>horizontal</a:t>
            </a:r>
            <a:r>
              <a:rPr lang="en-US" sz="1800"/>
              <a:t>: time buckets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vertical</a:t>
            </a:r>
            <a:r>
              <a:rPr lang="en-US" sz="1800"/>
              <a:t>: container names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color </a:t>
            </a:r>
            <a:r>
              <a:rPr lang="en-US" sz="1800"/>
              <a:t>(heat): log count</a:t>
            </a:r>
            <a:endParaRPr sz="1800"/>
          </a:p>
        </p:txBody>
      </p:sp>
      <p:sp>
        <p:nvSpPr>
          <p:cNvPr id="2081" name="Google Shape;2081;p107"/>
          <p:cNvSpPr txBox="1"/>
          <p:nvPr>
            <p:ph idx="2" type="body"/>
          </p:nvPr>
        </p:nvSpPr>
        <p:spPr>
          <a:xfrm>
            <a:off x="495300" y="861045"/>
            <a:ext cx="1115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Your turn to get burnt !</a:t>
            </a:r>
            <a:endParaRPr b="1"/>
          </a:p>
        </p:txBody>
      </p:sp>
      <p:sp>
        <p:nvSpPr>
          <p:cNvPr id="2082" name="Google Shape;2082;p107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3" name="Google Shape;2083;p107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Kibana logging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08"/>
          <p:cNvSpPr txBox="1"/>
          <p:nvPr>
            <p:ph idx="1" type="body"/>
          </p:nvPr>
        </p:nvSpPr>
        <p:spPr>
          <a:xfrm>
            <a:off x="495300" y="1627505"/>
            <a:ext cx="111558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(as blank as your brain can become trying to use Kibana UI …)</a:t>
            </a:r>
            <a:endParaRPr sz="1800"/>
          </a:p>
        </p:txBody>
      </p:sp>
      <p:sp>
        <p:nvSpPr>
          <p:cNvPr id="2090" name="Google Shape;2090;p108"/>
          <p:cNvSpPr txBox="1"/>
          <p:nvPr>
            <p:ph idx="2" type="body"/>
          </p:nvPr>
        </p:nvSpPr>
        <p:spPr>
          <a:xfrm>
            <a:off x="495300" y="861045"/>
            <a:ext cx="1115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This slide is intentionally left blank</a:t>
            </a:r>
            <a:endParaRPr b="1"/>
          </a:p>
        </p:txBody>
      </p:sp>
      <p:sp>
        <p:nvSpPr>
          <p:cNvPr id="2091" name="Google Shape;2091;p108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2" name="Google Shape;2092;p108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Kibana logging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109"/>
          <p:cNvSpPr txBox="1"/>
          <p:nvPr>
            <p:ph type="title"/>
          </p:nvPr>
        </p:nvSpPr>
        <p:spPr>
          <a:xfrm>
            <a:off x="4931834" y="3502871"/>
            <a:ext cx="6194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  	III -  Monitoring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8" name="Google Shape;2098;p109"/>
          <p:cNvSpPr txBox="1"/>
          <p:nvPr>
            <p:ph idx="1" type="body"/>
          </p:nvPr>
        </p:nvSpPr>
        <p:spPr>
          <a:xfrm>
            <a:off x="4332725" y="4116075"/>
            <a:ext cx="67935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t/>
            </a:r>
            <a:endParaRPr i="1"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/>
              <a:t>Deploying and using Prometheus and Grafana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110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Monitoring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4" name="Google Shape;2104;p110"/>
          <p:cNvSpPr txBox="1"/>
          <p:nvPr>
            <p:ph idx="11" type="ftr"/>
          </p:nvPr>
        </p:nvSpPr>
        <p:spPr>
          <a:xfrm>
            <a:off x="7205663" y="640899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Bitnami.</a:t>
            </a:r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5" name="Google Shape;2105;p110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6" name="Google Shape;2106;p110"/>
          <p:cNvSpPr txBox="1"/>
          <p:nvPr/>
        </p:nvSpPr>
        <p:spPr>
          <a:xfrm>
            <a:off x="450750" y="1124475"/>
            <a:ext cx="11597100" cy="52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285750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Broad classification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b="1"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BlackBox 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(success|fail) for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2" marL="914400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alerting: «</a:t>
            </a:r>
            <a:r>
              <a:rPr i="1"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»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2" marL="914400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examples: nagios and derivatives, DIY http/ping scripts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b="1"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WhiteBox 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(metrics) for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2" marL="914400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alerting: «</a:t>
            </a:r>
            <a:r>
              <a:rPr i="1"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why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»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3" marL="1262062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latency, traffic, errors, saturation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2" marL="914400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trending / capacity planning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2" marL="914400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understanding application 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behavior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 on  runtime, debugging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2" marL="914400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examples: statds+graphite, </a:t>
            </a: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influxdb, </a:t>
            </a: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prometheus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1762" lvl="1" marL="57626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111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Monitoring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12" name="Google Shape;2112;p111"/>
          <p:cNvSpPr txBox="1"/>
          <p:nvPr>
            <p:ph idx="11" type="ftr"/>
          </p:nvPr>
        </p:nvSpPr>
        <p:spPr>
          <a:xfrm>
            <a:off x="7205663" y="640899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Bitnami.</a:t>
            </a:r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13" name="Google Shape;2113;p111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14" name="Google Shape;2114;p111"/>
          <p:cNvSpPr txBox="1"/>
          <p:nvPr/>
        </p:nvSpPr>
        <p:spPr>
          <a:xfrm>
            <a:off x="450750" y="819675"/>
            <a:ext cx="11597100" cy="53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285750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ipeline consists of ~5 different phases (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1- Collection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2- Ingestion: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gathering, can be found</a:t>
            </a:r>
            <a:b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via ServiceDiscovery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3- Storage: 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into TSDB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4- Processing: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2" marL="914400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at ingestion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2" marL="914400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at querying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5- Visualization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2" marL="914400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queries, dashboard(s)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1762" lvl="1" marL="57626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5" name="Google Shape;2115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0350" y="2164975"/>
            <a:ext cx="8034752" cy="36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12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Monitoring with Prometheus</a:t>
            </a:r>
            <a:endParaRPr/>
          </a:p>
        </p:txBody>
      </p:sp>
      <p:sp>
        <p:nvSpPr>
          <p:cNvPr id="2122" name="Google Shape;2122;p112"/>
          <p:cNvSpPr txBox="1"/>
          <p:nvPr>
            <p:ph idx="1" type="body"/>
          </p:nvPr>
        </p:nvSpPr>
        <p:spPr>
          <a:xfrm>
            <a:off x="495300" y="865500"/>
            <a:ext cx="11155800" cy="3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Prometheus.io</a:t>
            </a:r>
            <a:r>
              <a:rPr lang="en-US" sz="2400"/>
              <a:t> is an open source, metrics-based monitoring system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Simple and powerful data model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Architecture and query language based on Google’s internal “Borgmon”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Metrics exposed as simple text lines .. try it ! -&gt;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○"/>
            </a:pPr>
            <a:r>
              <a:rPr lang="en-US" sz="2400"/>
              <a:t>Run </a:t>
            </a:r>
            <a:br>
              <a:rPr lang="en-US" sz="2400"/>
            </a:br>
            <a:r>
              <a:rPr lang="en-US" sz="1800">
                <a:highlight>
                  <a:srgbClr val="DAE7F3"/>
                </a:highlight>
                <a:latin typeface="Roboto Mono"/>
                <a:ea typeface="Roboto Mono"/>
                <a:cs typeface="Roboto Mono"/>
                <a:sym typeface="Roboto Mono"/>
              </a:rPr>
              <a:t>$ kubectl proxy</a:t>
            </a:r>
            <a:br>
              <a:rPr lang="en-US" sz="1800">
                <a:highlight>
                  <a:srgbClr val="DAE7F3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>
                <a:highlight>
                  <a:srgbClr val="DAE7F3"/>
                </a:highlight>
                <a:latin typeface="Roboto Mono"/>
                <a:ea typeface="Roboto Mono"/>
                <a:cs typeface="Roboto Mono"/>
                <a:sym typeface="Roboto Mono"/>
              </a:rPr>
              <a:t>$ kubectl get no -oname|sed s,node/,,</a:t>
            </a:r>
            <a:endParaRPr sz="1800">
              <a:highlight>
                <a:srgbClr val="DAE7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Visit 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http://localhost:8001/api/v1/nodes/</a:t>
            </a:r>
            <a:r>
              <a:rPr i="1" lang="en-US" sz="2400" u="sng">
                <a:solidFill>
                  <a:schemeClr val="hlink"/>
                </a:solidFill>
                <a:highlight>
                  <a:srgbClr val="CFE2F3"/>
                </a:highlight>
                <a:hlinkClick r:id="rId5"/>
              </a:rPr>
              <a:t>NODENAME</a:t>
            </a:r>
            <a:r>
              <a:rPr lang="en-US" sz="2400" u="sng">
                <a:solidFill>
                  <a:schemeClr val="hlink"/>
                </a:solidFill>
                <a:hlinkClick r:id="rId6"/>
              </a:rPr>
              <a:t>/proxy/metrics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 metric sample is composed of: 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123" name="Google Shape;2123;p112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124" name="Google Shape;2124;p112"/>
          <p:cNvGraphicFramePr/>
          <p:nvPr/>
        </p:nvGraphicFramePr>
        <p:xfrm>
          <a:off x="1182875" y="474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{F9634BE5-B790-49AF-ABCC-9D7565EE8606}</a:tableStyleId>
              </a:tblPr>
              <a:tblGrid>
                <a:gridCol w="2266875"/>
                <a:gridCol w="2430725"/>
                <a:gridCol w="2250025"/>
                <a:gridCol w="2212450"/>
              </a:tblGrid>
              <a:tr h="613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metric_name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labels {k=v}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@</a:t>
                      </a: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timestamp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value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25" name="Google Shape;2125;p112"/>
          <p:cNvSpPr/>
          <p:nvPr/>
        </p:nvSpPr>
        <p:spPr>
          <a:xfrm rot="5400000">
            <a:off x="7850850" y="3492402"/>
            <a:ext cx="509400" cy="4443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112"/>
          <p:cNvSpPr txBox="1"/>
          <p:nvPr/>
        </p:nvSpPr>
        <p:spPr>
          <a:xfrm>
            <a:off x="3342150" y="5892600"/>
            <a:ext cx="8586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id</a:t>
            </a:r>
            <a:endParaRPr sz="2400"/>
          </a:p>
        </p:txBody>
      </p:sp>
      <p:sp>
        <p:nvSpPr>
          <p:cNvPr id="2127" name="Google Shape;2127;p112"/>
          <p:cNvSpPr/>
          <p:nvPr/>
        </p:nvSpPr>
        <p:spPr>
          <a:xfrm rot="5400000">
            <a:off x="3274325" y="3395449"/>
            <a:ext cx="564900" cy="4639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112"/>
          <p:cNvSpPr txBox="1"/>
          <p:nvPr/>
        </p:nvSpPr>
        <p:spPr>
          <a:xfrm>
            <a:off x="7617825" y="5816388"/>
            <a:ext cx="11367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value</a:t>
            </a:r>
            <a:endParaRPr sz="24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113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Monitoring with Prometheus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4" name="Google Shape;2134;p113"/>
          <p:cNvSpPr txBox="1"/>
          <p:nvPr>
            <p:ph idx="11" type="ftr"/>
          </p:nvPr>
        </p:nvSpPr>
        <p:spPr>
          <a:xfrm>
            <a:off x="7205663" y="640899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Bitnami.</a:t>
            </a:r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5" name="Google Shape;2135;p113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6" name="Google Shape;2136;p113"/>
          <p:cNvSpPr txBox="1"/>
          <p:nvPr/>
        </p:nvSpPr>
        <p:spPr>
          <a:xfrm>
            <a:off x="450750" y="1124475"/>
            <a:ext cx="11597100" cy="4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It’s typically deployed as stack of: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Prometheus +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Grafana +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Alert Manager +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Font typeface="Roboto Mono"/>
              <a:buChar char="○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(many)</a:t>
            </a:r>
            <a:r>
              <a:rPr lang="en-US" sz="1800"/>
              <a:t> </a:t>
            </a:r>
            <a:r>
              <a:rPr lang="en-US" sz="1800">
                <a:solidFill>
                  <a:srgbClr val="3E3E40"/>
                </a:solidFill>
                <a:latin typeface="Roboto Mono"/>
                <a:ea typeface="Roboto Mono"/>
                <a:cs typeface="Roboto Mono"/>
                <a:sym typeface="Roboto Mono"/>
              </a:rPr>
              <a:t>*-exporter</a:t>
            </a:r>
            <a:endParaRPr sz="1800">
              <a:solidFill>
                <a:srgbClr val="3E3E4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Ingestion: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pull or push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Storage: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time series DB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at ingestion and/or query time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1762" lvl="1" marL="57626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7" name="Google Shape;213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225" y="1890412"/>
            <a:ext cx="7648872" cy="3456327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13"/>
          <p:cNvSpPr/>
          <p:nvPr/>
        </p:nvSpPr>
        <p:spPr>
          <a:xfrm>
            <a:off x="4466225" y="1890400"/>
            <a:ext cx="7648800" cy="613200"/>
          </a:xfrm>
          <a:prstGeom prst="rect">
            <a:avLst/>
          </a:prstGeom>
          <a:solidFill>
            <a:srgbClr val="DAE7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9" name="Google Shape;2139;p113"/>
          <p:cNvSpPr/>
          <p:nvPr/>
        </p:nvSpPr>
        <p:spPr>
          <a:xfrm>
            <a:off x="6435000" y="2474125"/>
            <a:ext cx="3422400" cy="1974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113"/>
          <p:cNvSpPr/>
          <p:nvPr/>
        </p:nvSpPr>
        <p:spPr>
          <a:xfrm>
            <a:off x="6434975" y="4448025"/>
            <a:ext cx="3422400" cy="1065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113"/>
          <p:cNvSpPr/>
          <p:nvPr/>
        </p:nvSpPr>
        <p:spPr>
          <a:xfrm>
            <a:off x="9985800" y="2474000"/>
            <a:ext cx="2061900" cy="1974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2" name="Google Shape;2142;p113"/>
          <p:cNvSpPr txBox="1"/>
          <p:nvPr/>
        </p:nvSpPr>
        <p:spPr>
          <a:xfrm>
            <a:off x="6729750" y="3909800"/>
            <a:ext cx="23445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Montserrat"/>
                <a:ea typeface="Montserrat"/>
                <a:cs typeface="Montserrat"/>
                <a:sym typeface="Montserrat"/>
              </a:rPr>
              <a:t>Prometheus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3" name="Google Shape;2143;p113"/>
          <p:cNvSpPr txBox="1"/>
          <p:nvPr/>
        </p:nvSpPr>
        <p:spPr>
          <a:xfrm>
            <a:off x="6787500" y="4975125"/>
            <a:ext cx="25125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Montserrat"/>
                <a:ea typeface="Montserrat"/>
                <a:cs typeface="Montserrat"/>
                <a:sym typeface="Montserrat"/>
              </a:rPr>
              <a:t>Alert Manager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4" name="Google Shape;2144;p113"/>
          <p:cNvSpPr/>
          <p:nvPr/>
        </p:nvSpPr>
        <p:spPr>
          <a:xfrm>
            <a:off x="6435000" y="743475"/>
            <a:ext cx="3422400" cy="1730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113"/>
          <p:cNvSpPr txBox="1"/>
          <p:nvPr/>
        </p:nvSpPr>
        <p:spPr>
          <a:xfrm>
            <a:off x="10234950" y="3909800"/>
            <a:ext cx="1543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Montserrat"/>
                <a:ea typeface="Montserrat"/>
                <a:cs typeface="Montserrat"/>
                <a:sym typeface="Montserrat"/>
              </a:rPr>
              <a:t>Grafana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6" name="Google Shape;2146;p113"/>
          <p:cNvSpPr/>
          <p:nvPr/>
        </p:nvSpPr>
        <p:spPr>
          <a:xfrm>
            <a:off x="6704175" y="1013200"/>
            <a:ext cx="1140900" cy="7947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Ingestion</a:t>
            </a:r>
            <a:endParaRPr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47" name="Google Shape;2147;p113"/>
          <p:cNvCxnSpPr>
            <a:stCxn id="2146" idx="2"/>
          </p:cNvCxnSpPr>
          <p:nvPr/>
        </p:nvCxnSpPr>
        <p:spPr>
          <a:xfrm>
            <a:off x="7274625" y="1807900"/>
            <a:ext cx="19200" cy="871200"/>
          </a:xfrm>
          <a:prstGeom prst="straightConnector1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48" name="Google Shape;2148;p113"/>
          <p:cNvSpPr txBox="1"/>
          <p:nvPr/>
        </p:nvSpPr>
        <p:spPr>
          <a:xfrm>
            <a:off x="8134000" y="1051525"/>
            <a:ext cx="17235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Montserrat"/>
                <a:ea typeface="Montserrat"/>
                <a:cs typeface="Montserrat"/>
                <a:sym typeface="Montserrat"/>
              </a:rPr>
              <a:t>Push</a:t>
            </a:r>
            <a:br>
              <a:rPr b="1" lang="en-US" sz="18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US" sz="1800">
                <a:latin typeface="Montserrat"/>
                <a:ea typeface="Montserrat"/>
                <a:cs typeface="Montserrat"/>
                <a:sym typeface="Montserrat"/>
              </a:rPr>
              <a:t>Gateway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9" name="Google Shape;2149;p113"/>
          <p:cNvSpPr/>
          <p:nvPr/>
        </p:nvSpPr>
        <p:spPr>
          <a:xfrm>
            <a:off x="4373100" y="2442000"/>
            <a:ext cx="2061900" cy="1974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113"/>
          <p:cNvSpPr txBox="1"/>
          <p:nvPr/>
        </p:nvSpPr>
        <p:spPr>
          <a:xfrm>
            <a:off x="4622250" y="3877800"/>
            <a:ext cx="1543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Montserrat"/>
                <a:ea typeface="Montserrat"/>
                <a:cs typeface="Montserrat"/>
                <a:sym typeface="Montserrat"/>
              </a:rPr>
              <a:t>*-exporter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1" name="Google Shape;2151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4813" y="589100"/>
            <a:ext cx="5238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2" name="Google Shape;2152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1900" y="4648650"/>
            <a:ext cx="523875" cy="144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3" name="Google Shape;2153;p113"/>
          <p:cNvCxnSpPr>
            <a:stCxn id="2140" idx="1"/>
          </p:cNvCxnSpPr>
          <p:nvPr/>
        </p:nvCxnSpPr>
        <p:spPr>
          <a:xfrm rot="10800000">
            <a:off x="5687975" y="4975275"/>
            <a:ext cx="7470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4" name="Google Shape;2154;p113"/>
          <p:cNvCxnSpPr>
            <a:stCxn id="2151" idx="2"/>
            <a:endCxn id="2141" idx="0"/>
          </p:cNvCxnSpPr>
          <p:nvPr/>
        </p:nvCxnSpPr>
        <p:spPr>
          <a:xfrm>
            <a:off x="11016750" y="2036900"/>
            <a:ext cx="0" cy="43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114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Prometheus metrics</a:t>
            </a:r>
            <a:endParaRPr/>
          </a:p>
        </p:txBody>
      </p:sp>
      <p:sp>
        <p:nvSpPr>
          <p:cNvPr id="2161" name="Google Shape;2161;p114"/>
          <p:cNvSpPr txBox="1"/>
          <p:nvPr>
            <p:ph idx="1" type="body"/>
          </p:nvPr>
        </p:nvSpPr>
        <p:spPr>
          <a:xfrm>
            <a:off x="495300" y="878550"/>
            <a:ext cx="11297700" cy="54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Metrics types: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-US" sz="2400"/>
              <a:t>Gauge</a:t>
            </a:r>
            <a:r>
              <a:rPr lang="en-US" sz="2400"/>
              <a:t>:</a:t>
            </a:r>
            <a:endParaRPr sz="24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single numerical value that can arbitrarily go up and down.</a:t>
            </a:r>
            <a:endParaRPr sz="18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1800"/>
              <a:t>e.g.: memory usage, disk usage, temperature</a:t>
            </a:r>
            <a:br>
              <a:rPr lang="en-US" sz="2400"/>
            </a:b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-US" sz="2400"/>
              <a:t>Counter</a:t>
            </a:r>
            <a:r>
              <a:rPr lang="en-US" sz="2400"/>
              <a:t>: </a:t>
            </a:r>
            <a:endParaRPr sz="24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cumulative metric that represents a single numerical value that only ever goes up</a:t>
            </a:r>
            <a:endParaRPr sz="18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1800"/>
              <a:t>e.g.: total number of requests and/or errors</a:t>
            </a:r>
            <a:br>
              <a:rPr lang="en-US" sz="2400"/>
            </a:b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-US" sz="2400"/>
              <a:t>Histogram/Summary</a:t>
            </a:r>
            <a:r>
              <a:rPr lang="en-US" sz="2400"/>
              <a:t>:</a:t>
            </a:r>
            <a:endParaRPr sz="24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i="1" lang="en-US" sz="1800"/>
              <a:t>bucketized</a:t>
            </a:r>
            <a:r>
              <a:rPr lang="en-US" sz="1800"/>
              <a:t> sample observations over ranges/quantiles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very important for monitoring “tail” monitoring: mean? max? -&gt; percentiles!</a:t>
            </a:r>
            <a:endParaRPr sz="1800"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(</a:t>
            </a:r>
            <a:r>
              <a:rPr b="1" lang="en-US" sz="1800"/>
              <a:t>900</a:t>
            </a:r>
            <a:r>
              <a:rPr lang="en-US" sz="1800"/>
              <a:t>*0.010+</a:t>
            </a:r>
            <a:r>
              <a:rPr b="1" lang="en-US" sz="1800"/>
              <a:t>100</a:t>
            </a:r>
            <a:r>
              <a:rPr lang="en-US" sz="1800"/>
              <a:t>*0.100)/1000 =&gt; .019</a:t>
            </a:r>
            <a:br>
              <a:rPr lang="en-US" sz="1800"/>
            </a:br>
            <a:endParaRPr sz="1800"/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t/>
            </a:r>
            <a:endParaRPr sz="2400"/>
          </a:p>
        </p:txBody>
      </p:sp>
      <p:sp>
        <p:nvSpPr>
          <p:cNvPr id="2162" name="Google Shape;2162;p114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15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Prometheus metrics - counter vs gauge</a:t>
            </a:r>
            <a:endParaRPr/>
          </a:p>
        </p:txBody>
      </p:sp>
      <p:sp>
        <p:nvSpPr>
          <p:cNvPr id="2169" name="Google Shape;2169;p115"/>
          <p:cNvSpPr txBox="1"/>
          <p:nvPr>
            <p:ph idx="1" type="body"/>
          </p:nvPr>
        </p:nvSpPr>
        <p:spPr>
          <a:xfrm>
            <a:off x="575975" y="930700"/>
            <a:ext cx="111558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/>
              <a:t>Q</a:t>
            </a:r>
            <a:r>
              <a:rPr lang="en-US" sz="2400"/>
              <a:t>: What should an application expose for e.g. requests rate (gauge or counter) ?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/>
              <a:t>Counter:</a:t>
            </a:r>
            <a:br>
              <a:rPr lang="en-US" sz="2400"/>
            </a:b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http_requests_total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1" marL="914400" rtl="0" algn="l">
              <a:spcBef>
                <a:spcPts val="50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note it increases </a:t>
            </a:r>
            <a:r>
              <a:rPr lang="en-US"/>
              <a:t>monotonically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“Converted” to Gauge -&gt;</a:t>
            </a:r>
            <a:br>
              <a:rPr lang="en-US" sz="2400"/>
            </a:b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rate(http_requests_total[2m])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1" marL="914400" rtl="0" algn="l">
              <a:spcBef>
                <a:spcPts val="50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note that the computed metric values</a:t>
            </a:r>
            <a:br>
              <a:rPr lang="en-US"/>
            </a:br>
            <a:r>
              <a:rPr lang="en-US"/>
              <a:t>will depend on the sampling rate</a:t>
            </a:r>
            <a:endParaRPr/>
          </a:p>
        </p:txBody>
      </p:sp>
      <p:sp>
        <p:nvSpPr>
          <p:cNvPr id="2170" name="Google Shape;2170;p115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71" name="Google Shape;2171;p115"/>
          <p:cNvGrpSpPr/>
          <p:nvPr/>
        </p:nvGrpSpPr>
        <p:grpSpPr>
          <a:xfrm>
            <a:off x="6445058" y="1721161"/>
            <a:ext cx="4455973" cy="4908057"/>
            <a:chOff x="6750425" y="2057400"/>
            <a:chExt cx="4150883" cy="4572014"/>
          </a:xfrm>
        </p:grpSpPr>
        <p:cxnSp>
          <p:nvCxnSpPr>
            <p:cNvPr id="2172" name="Google Shape;2172;p115"/>
            <p:cNvCxnSpPr/>
            <p:nvPr/>
          </p:nvCxnSpPr>
          <p:spPr>
            <a:xfrm>
              <a:off x="7570514" y="2060694"/>
              <a:ext cx="0" cy="226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2173" name="Google Shape;2173;p115"/>
            <p:cNvCxnSpPr/>
            <p:nvPr/>
          </p:nvCxnSpPr>
          <p:spPr>
            <a:xfrm rot="10800000">
              <a:off x="7557074" y="4288904"/>
              <a:ext cx="3129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2174" name="Google Shape;2174;p115"/>
            <p:cNvSpPr/>
            <p:nvPr/>
          </p:nvSpPr>
          <p:spPr>
            <a:xfrm>
              <a:off x="7581272" y="2133707"/>
              <a:ext cx="2301564" cy="2138333"/>
            </a:xfrm>
            <a:custGeom>
              <a:rect b="b" l="l" r="r" t="t"/>
              <a:pathLst>
                <a:path extrusionOk="0" h="110266" w="115107">
                  <a:moveTo>
                    <a:pt x="0" y="110266"/>
                  </a:moveTo>
                  <a:lnTo>
                    <a:pt x="59705" y="79069"/>
                  </a:lnTo>
                  <a:lnTo>
                    <a:pt x="64546" y="34963"/>
                  </a:lnTo>
                  <a:lnTo>
                    <a:pt x="109728" y="4303"/>
                  </a:lnTo>
                  <a:lnTo>
                    <a:pt x="115107" y="0"/>
                  </a:lnTo>
                </a:path>
              </a:pathLst>
            </a:custGeom>
            <a:solidFill>
              <a:srgbClr val="FFFFFF"/>
            </a:solidFill>
            <a:ln cap="flat" cmpd="sng" w="2857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75" name="Google Shape;2175;p115"/>
            <p:cNvSpPr txBox="1"/>
            <p:nvPr/>
          </p:nvSpPr>
          <p:spPr>
            <a:xfrm>
              <a:off x="10255708" y="3910501"/>
              <a:ext cx="6456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time</a:t>
              </a:r>
              <a:endParaRPr sz="1800"/>
            </a:p>
          </p:txBody>
        </p:sp>
        <p:sp>
          <p:nvSpPr>
            <p:cNvPr id="2176" name="Google Shape;2176;p115"/>
            <p:cNvSpPr txBox="1"/>
            <p:nvPr/>
          </p:nvSpPr>
          <p:spPr>
            <a:xfrm>
              <a:off x="6750574" y="2057400"/>
              <a:ext cx="908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value</a:t>
              </a:r>
              <a:endParaRPr sz="1800"/>
            </a:p>
          </p:txBody>
        </p:sp>
        <p:cxnSp>
          <p:nvCxnSpPr>
            <p:cNvPr id="2177" name="Google Shape;2177;p115"/>
            <p:cNvCxnSpPr/>
            <p:nvPr/>
          </p:nvCxnSpPr>
          <p:spPr>
            <a:xfrm>
              <a:off x="7570514" y="4365914"/>
              <a:ext cx="0" cy="226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2178" name="Google Shape;2178;p115"/>
            <p:cNvSpPr txBox="1"/>
            <p:nvPr/>
          </p:nvSpPr>
          <p:spPr>
            <a:xfrm>
              <a:off x="6750425" y="4362632"/>
              <a:ext cx="908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value</a:t>
              </a:r>
              <a:endParaRPr sz="1800"/>
            </a:p>
          </p:txBody>
        </p:sp>
        <p:sp>
          <p:nvSpPr>
            <p:cNvPr id="2179" name="Google Shape;2179;p115"/>
            <p:cNvSpPr/>
            <p:nvPr/>
          </p:nvSpPr>
          <p:spPr>
            <a:xfrm>
              <a:off x="7911102" y="4710130"/>
              <a:ext cx="2627531" cy="1679371"/>
            </a:xfrm>
            <a:custGeom>
              <a:rect b="b" l="l" r="r" t="t"/>
              <a:pathLst>
                <a:path extrusionOk="0" h="86599" w="144152">
                  <a:moveTo>
                    <a:pt x="0" y="86599"/>
                  </a:moveTo>
                  <a:lnTo>
                    <a:pt x="66160" y="85524"/>
                  </a:lnTo>
                  <a:lnTo>
                    <a:pt x="66160" y="0"/>
                  </a:lnTo>
                  <a:lnTo>
                    <a:pt x="80682" y="0"/>
                  </a:lnTo>
                  <a:lnTo>
                    <a:pt x="81220" y="86599"/>
                  </a:lnTo>
                  <a:lnTo>
                    <a:pt x="144152" y="86062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180" name="Google Shape;2180;p115"/>
            <p:cNvCxnSpPr/>
            <p:nvPr/>
          </p:nvCxnSpPr>
          <p:spPr>
            <a:xfrm flipH="1">
              <a:off x="8778592" y="2676114"/>
              <a:ext cx="319200" cy="10014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dot"/>
              <a:round/>
              <a:headEnd len="med" w="med" type="oval"/>
              <a:tailEnd len="med" w="med" type="oval"/>
            </a:ln>
          </p:spPr>
        </p:cxnSp>
        <p:cxnSp>
          <p:nvCxnSpPr>
            <p:cNvPr id="2181" name="Google Shape;2181;p115"/>
            <p:cNvCxnSpPr/>
            <p:nvPr/>
          </p:nvCxnSpPr>
          <p:spPr>
            <a:xfrm flipH="1">
              <a:off x="8509555" y="3667051"/>
              <a:ext cx="279900" cy="1359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dot"/>
              <a:round/>
              <a:headEnd len="med" w="med" type="none"/>
              <a:tailEnd len="med" w="med" type="oval"/>
            </a:ln>
          </p:spPr>
        </p:cxnSp>
        <p:cxnSp>
          <p:nvCxnSpPr>
            <p:cNvPr id="2182" name="Google Shape;2182;p115"/>
            <p:cNvCxnSpPr/>
            <p:nvPr/>
          </p:nvCxnSpPr>
          <p:spPr>
            <a:xfrm flipH="1">
              <a:off x="9079813" y="2540522"/>
              <a:ext cx="297600" cy="170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dot"/>
              <a:round/>
              <a:headEnd len="med" w="med" type="oval"/>
              <a:tailEnd len="med" w="med" type="none"/>
            </a:ln>
          </p:spPr>
        </p:cxnSp>
        <p:cxnSp>
          <p:nvCxnSpPr>
            <p:cNvPr id="2183" name="Google Shape;2183;p115"/>
            <p:cNvCxnSpPr/>
            <p:nvPr/>
          </p:nvCxnSpPr>
          <p:spPr>
            <a:xfrm>
              <a:off x="9097792" y="2185873"/>
              <a:ext cx="0" cy="427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184" name="Google Shape;2184;p115"/>
            <p:cNvCxnSpPr/>
            <p:nvPr/>
          </p:nvCxnSpPr>
          <p:spPr>
            <a:xfrm>
              <a:off x="8793056" y="2185873"/>
              <a:ext cx="0" cy="427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185" name="Google Shape;2185;p115"/>
            <p:cNvCxnSpPr/>
            <p:nvPr/>
          </p:nvCxnSpPr>
          <p:spPr>
            <a:xfrm>
              <a:off x="8527757" y="2185873"/>
              <a:ext cx="0" cy="427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186" name="Google Shape;2186;p115"/>
            <p:cNvCxnSpPr/>
            <p:nvPr/>
          </p:nvCxnSpPr>
          <p:spPr>
            <a:xfrm>
              <a:off x="9377406" y="2199137"/>
              <a:ext cx="0" cy="427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187" name="Google Shape;2187;p115"/>
            <p:cNvCxnSpPr/>
            <p:nvPr/>
          </p:nvCxnSpPr>
          <p:spPr>
            <a:xfrm rot="10800000">
              <a:off x="7572934" y="6629400"/>
              <a:ext cx="3129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116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Prometheus deployment</a:t>
            </a:r>
            <a:endParaRPr/>
          </a:p>
        </p:txBody>
      </p:sp>
      <p:sp>
        <p:nvSpPr>
          <p:cNvPr id="2194" name="Google Shape;2194;p116"/>
          <p:cNvSpPr txBox="1"/>
          <p:nvPr>
            <p:ph idx="2" type="body"/>
          </p:nvPr>
        </p:nvSpPr>
        <p:spPr>
          <a:xfrm>
            <a:off x="495301" y="708661"/>
            <a:ext cx="111555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Deploy all the monitoring components</a:t>
            </a:r>
            <a:endParaRPr/>
          </a:p>
        </p:txBody>
      </p:sp>
      <p:sp>
        <p:nvSpPr>
          <p:cNvPr id="2195" name="Google Shape;2195;p116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196" name="Google Shape;2196;p116"/>
          <p:cNvGraphicFramePr/>
          <p:nvPr/>
        </p:nvGraphicFramePr>
        <p:xfrm>
          <a:off x="516675" y="1386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10767825"/>
              </a:tblGrid>
              <a:tr h="4857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Deploy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helm install stable/prometheus --name=prometheus --namespace=monitoring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helm install stable/grafana --name=grafana --namespace=monitoring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Verify</a:t>
                      </a:r>
                      <a:endParaRPr b="1"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 get pod --namespace=monitoring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get svc--namespace=monitoring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/>
          <p:nvPr>
            <p:ph type="title"/>
          </p:nvPr>
        </p:nvSpPr>
        <p:spPr>
          <a:xfrm>
            <a:off x="495300" y="317500"/>
            <a:ext cx="4027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etcd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4" name="Google Shape;364;p36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5" name="Google Shape;365;p36"/>
          <p:cNvSpPr txBox="1"/>
          <p:nvPr/>
        </p:nvSpPr>
        <p:spPr>
          <a:xfrm>
            <a:off x="495300" y="1206125"/>
            <a:ext cx="10097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Distributed key value store that provides a reliable way to store data across a cluster of machines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36"/>
          <p:cNvSpPr txBox="1"/>
          <p:nvPr/>
        </p:nvSpPr>
        <p:spPr>
          <a:xfrm>
            <a:off x="495300" y="2272925"/>
            <a:ext cx="6399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Will store the state of the Kubernetes cluster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" name="Google Shape;367;p36"/>
          <p:cNvSpPr txBox="1"/>
          <p:nvPr/>
        </p:nvSpPr>
        <p:spPr>
          <a:xfrm>
            <a:off x="495300" y="3415925"/>
            <a:ext cx="10097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Should be backed up periodically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p36"/>
          <p:cNvSpPr txBox="1"/>
          <p:nvPr/>
        </p:nvSpPr>
        <p:spPr>
          <a:xfrm>
            <a:off x="495300" y="4638725"/>
            <a:ext cx="10097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2C24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 to etcd is </a:t>
            </a: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equivalent to root permission in the cluster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so ideally only the API server should have access to it (explained later)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9" name="Google Shape;3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7550" y="317501"/>
            <a:ext cx="613229" cy="61319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6">
            <a:hlinkClick r:id="rId4"/>
          </p:cNvPr>
          <p:cNvSpPr/>
          <p:nvPr/>
        </p:nvSpPr>
        <p:spPr>
          <a:xfrm>
            <a:off x="0" y="6731000"/>
            <a:ext cx="54321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117"/>
          <p:cNvSpPr txBox="1"/>
          <p:nvPr/>
        </p:nvSpPr>
        <p:spPr>
          <a:xfrm>
            <a:off x="495300" y="1373700"/>
            <a:ext cx="10259700" cy="47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Char char="●"/>
            </a:pPr>
            <a:r>
              <a:rPr lang="en-US" sz="2400">
                <a:solidFill>
                  <a:srgbClr val="3E3E40"/>
                </a:solidFill>
              </a:rPr>
              <a:t>Use prometheus via portfwd</a:t>
            </a:r>
            <a:endParaRPr sz="2400">
              <a:solidFill>
                <a:srgbClr val="3E3E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E3E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E3E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E3E40"/>
              </a:solidFill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Char char="●"/>
            </a:pPr>
            <a:r>
              <a:rPr lang="en-US" sz="2400">
                <a:solidFill>
                  <a:srgbClr val="3E3E40"/>
                </a:solidFill>
              </a:rPr>
              <a:t>Visit:</a:t>
            </a:r>
            <a:r>
              <a:rPr lang="en-US" sz="2400">
                <a:solidFill>
                  <a:srgbClr val="3E3E40"/>
                </a:solidFill>
                <a:highlight>
                  <a:srgbClr val="FFFFFF"/>
                </a:highlight>
              </a:rPr>
              <a:t> </a:t>
            </a:r>
            <a:r>
              <a:rPr lang="en-US" sz="1800" u="sng">
                <a:solidFill>
                  <a:schemeClr val="hlink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  <a:hlinkClick r:id="rId3"/>
              </a:rPr>
              <a:t>http://localhost:9090/</a:t>
            </a:r>
            <a:r>
              <a:rPr lang="en-US" sz="2400">
                <a:solidFill>
                  <a:srgbClr val="3E3E40"/>
                </a:solidFill>
                <a:highlight>
                  <a:srgbClr val="FFFFFF"/>
                </a:highlight>
              </a:rPr>
              <a:t>, try some queries (promQL):</a:t>
            </a:r>
            <a:endParaRPr sz="2400">
              <a:solidFill>
                <a:srgbClr val="3E3E40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Char char="○"/>
            </a:pPr>
            <a:r>
              <a:rPr lang="en-US" sz="1800">
                <a:solidFill>
                  <a:srgbClr val="3E3E40"/>
                </a:solidFill>
                <a:highlight>
                  <a:srgbClr val="FFFFFF"/>
                </a:highlight>
              </a:rPr>
              <a:t>container_memory_usage_bytes</a:t>
            </a:r>
            <a:endParaRPr sz="1800">
              <a:solidFill>
                <a:srgbClr val="3E3E40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Char char="○"/>
            </a:pPr>
            <a:r>
              <a:rPr lang="en-US" sz="1800">
                <a:solidFill>
                  <a:srgbClr val="3E3E40"/>
                </a:solidFill>
                <a:highlight>
                  <a:srgbClr val="FFFFFF"/>
                </a:highlight>
              </a:rPr>
              <a:t>container_memory_usage_bytes{namespace!=""}</a:t>
            </a:r>
            <a:endParaRPr sz="1800">
              <a:solidFill>
                <a:srgbClr val="3E3E40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Char char="○"/>
            </a:pPr>
            <a:r>
              <a:rPr lang="en-US" sz="1800">
                <a:solidFill>
                  <a:srgbClr val="3E3E40"/>
                </a:solidFill>
                <a:highlight>
                  <a:srgbClr val="FFFFFF"/>
                </a:highlight>
              </a:rPr>
              <a:t>sum(container_memory_usage_bytes{namespace!=""}) by (namespace)</a:t>
            </a:r>
            <a:br>
              <a:rPr lang="en-US" sz="1800">
                <a:solidFill>
                  <a:srgbClr val="3E3E40"/>
                </a:solidFill>
                <a:highlight>
                  <a:srgbClr val="FFFFFF"/>
                </a:highlight>
              </a:rPr>
            </a:br>
            <a:endParaRPr sz="1800">
              <a:solidFill>
                <a:srgbClr val="3E3E40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Char char="○"/>
            </a:pPr>
            <a:r>
              <a:rPr lang="en-US" sz="1800">
                <a:solidFill>
                  <a:srgbClr val="3E3E40"/>
                </a:solidFill>
                <a:highlight>
                  <a:srgbClr val="FFFFFF"/>
                </a:highlight>
              </a:rPr>
              <a:t>container_cpu_usage_seconds_total</a:t>
            </a:r>
            <a:endParaRPr sz="1800">
              <a:solidFill>
                <a:srgbClr val="3E3E40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Char char="○"/>
            </a:pPr>
            <a:r>
              <a:rPr lang="en-US" sz="1800">
                <a:solidFill>
                  <a:srgbClr val="3E3E40"/>
                </a:solidFill>
                <a:highlight>
                  <a:srgbClr val="FFFFFF"/>
                </a:highlight>
              </a:rPr>
              <a:t>rate(container_cpu_usage_seconds_total{namespace!=""}[5m])</a:t>
            </a:r>
            <a:endParaRPr sz="1800">
              <a:solidFill>
                <a:srgbClr val="3E3E40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Char char="○"/>
            </a:pPr>
            <a:r>
              <a:rPr lang="en-US" sz="1800">
                <a:solidFill>
                  <a:srgbClr val="3E3E40"/>
                </a:solidFill>
                <a:highlight>
                  <a:srgbClr val="FFFFFF"/>
                </a:highlight>
              </a:rPr>
              <a:t>sum(rate(container_cpu_usage_seconds_total{namespace!=""}[5m])) by (namespace)</a:t>
            </a:r>
            <a:endParaRPr sz="1800">
              <a:solidFill>
                <a:srgbClr val="3E3E40"/>
              </a:solidFill>
              <a:highlight>
                <a:srgbClr val="FFFFFF"/>
              </a:highlight>
            </a:endParaRPr>
          </a:p>
        </p:txBody>
      </p:sp>
      <p:sp>
        <p:nvSpPr>
          <p:cNvPr id="2203" name="Google Shape;2203;p117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Prometheus UI</a:t>
            </a:r>
            <a:endParaRPr/>
          </a:p>
        </p:txBody>
      </p:sp>
      <p:sp>
        <p:nvSpPr>
          <p:cNvPr id="2204" name="Google Shape;2204;p117"/>
          <p:cNvSpPr txBox="1"/>
          <p:nvPr>
            <p:ph idx="2" type="body"/>
          </p:nvPr>
        </p:nvSpPr>
        <p:spPr>
          <a:xfrm>
            <a:off x="495301" y="708661"/>
            <a:ext cx="111555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and a bit of </a:t>
            </a:r>
            <a:r>
              <a:rPr b="1" lang="en-US"/>
              <a:t>promQL</a:t>
            </a:r>
            <a:endParaRPr b="1"/>
          </a:p>
        </p:txBody>
      </p:sp>
      <p:sp>
        <p:nvSpPr>
          <p:cNvPr id="2205" name="Google Shape;2205;p117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206" name="Google Shape;2206;p117"/>
          <p:cNvGraphicFramePr/>
          <p:nvPr/>
        </p:nvGraphicFramePr>
        <p:xfrm>
          <a:off x="859738" y="2270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9530825"/>
              </a:tblGrid>
              <a:tr h="1147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prometheus_pod=$(kubectl get pod --namespace monitoring -l app=prometheus,component=server -o jsonpath="{.items[0].metadata.name}")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--namespace monitoring port-forward ${prometheus_pod:?} 9090 &amp;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18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Grafana</a:t>
            </a:r>
            <a:endParaRPr/>
          </a:p>
        </p:txBody>
      </p:sp>
      <p:sp>
        <p:nvSpPr>
          <p:cNvPr id="2213" name="Google Shape;2213;p118"/>
          <p:cNvSpPr txBox="1"/>
          <p:nvPr>
            <p:ph idx="2" type="body"/>
          </p:nvPr>
        </p:nvSpPr>
        <p:spPr>
          <a:xfrm>
            <a:off x="495301" y="708661"/>
            <a:ext cx="111555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Let’s explore grafana ...</a:t>
            </a:r>
            <a:endParaRPr/>
          </a:p>
        </p:txBody>
      </p:sp>
      <p:sp>
        <p:nvSpPr>
          <p:cNvPr id="2214" name="Google Shape;2214;p118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5" name="Google Shape;2215;p118"/>
          <p:cNvSpPr txBox="1"/>
          <p:nvPr/>
        </p:nvSpPr>
        <p:spPr>
          <a:xfrm>
            <a:off x="495300" y="1373700"/>
            <a:ext cx="10631400" cy="3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Char char="●"/>
            </a:pPr>
            <a:r>
              <a:rPr lang="en-US" sz="2400">
                <a:solidFill>
                  <a:srgbClr val="3E3E40"/>
                </a:solidFill>
              </a:rPr>
              <a:t>Use prometheus via portfwd</a:t>
            </a:r>
            <a:endParaRPr sz="2400">
              <a:solidFill>
                <a:srgbClr val="3E3E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E3E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rgbClr val="3E3E40"/>
                </a:solidFill>
              </a:rPr>
            </a:br>
            <a:br>
              <a:rPr lang="en-US" sz="2400">
                <a:solidFill>
                  <a:srgbClr val="3E3E40"/>
                </a:solidFill>
              </a:rPr>
            </a:br>
            <a:br>
              <a:rPr lang="en-US" sz="2400">
                <a:solidFill>
                  <a:srgbClr val="3E3E40"/>
                </a:solidFill>
              </a:rPr>
            </a:br>
            <a:endParaRPr sz="2400">
              <a:solidFill>
                <a:srgbClr val="3E3E40"/>
              </a:solidFill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2400"/>
              <a:buChar char="●"/>
            </a:pPr>
            <a:r>
              <a:rPr lang="en-US" sz="2400">
                <a:solidFill>
                  <a:srgbClr val="3E3E40"/>
                </a:solidFill>
              </a:rPr>
              <a:t>Visit -&gt;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http://localhost:3000/</a:t>
            </a:r>
            <a:r>
              <a:rPr lang="en-US" sz="2400">
                <a:solidFill>
                  <a:srgbClr val="3E3E40"/>
                </a:solidFill>
              </a:rPr>
              <a:t> , as “admin” with password from above -^</a:t>
            </a:r>
            <a:endParaRPr sz="2400">
              <a:solidFill>
                <a:srgbClr val="3E3E4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2400"/>
              <a:buChar char="○"/>
            </a:pPr>
            <a:r>
              <a:rPr lang="en-US" sz="2400">
                <a:solidFill>
                  <a:srgbClr val="3E3E40"/>
                </a:solidFill>
              </a:rPr>
              <a:t>Add Datasource:</a:t>
            </a:r>
            <a:endParaRPr sz="2400">
              <a:solidFill>
                <a:srgbClr val="3E3E40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Char char="■"/>
            </a:pPr>
            <a:r>
              <a:rPr b="1" lang="en-US" sz="1800">
                <a:solidFill>
                  <a:srgbClr val="3E3E40"/>
                </a:solidFill>
              </a:rPr>
              <a:t>Settings</a:t>
            </a:r>
            <a:r>
              <a:rPr lang="en-US" sz="1800">
                <a:solidFill>
                  <a:srgbClr val="3E3E40"/>
                </a:solidFill>
              </a:rPr>
              <a:t>:</a:t>
            </a:r>
            <a:endParaRPr sz="1800">
              <a:solidFill>
                <a:srgbClr val="3E3E40"/>
              </a:solidFill>
            </a:endParaRPr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Char char="●"/>
            </a:pPr>
            <a:r>
              <a:rPr lang="en-US" sz="1800">
                <a:solidFill>
                  <a:srgbClr val="3E3E40"/>
                </a:solidFill>
              </a:rPr>
              <a:t>Name: prometheus</a:t>
            </a:r>
            <a:endParaRPr sz="1800">
              <a:solidFill>
                <a:srgbClr val="3E3E40"/>
              </a:solidFill>
            </a:endParaRPr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Char char="●"/>
            </a:pPr>
            <a:r>
              <a:rPr lang="en-US" sz="1800">
                <a:solidFill>
                  <a:srgbClr val="3E3E40"/>
                </a:solidFill>
              </a:rPr>
              <a:t>Type: Prometheus</a:t>
            </a:r>
            <a:endParaRPr sz="1800">
              <a:solidFill>
                <a:srgbClr val="3E3E40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Char char="■"/>
            </a:pPr>
            <a:r>
              <a:rPr b="1" lang="en-US" sz="1800">
                <a:solidFill>
                  <a:srgbClr val="3E3E40"/>
                </a:solidFill>
              </a:rPr>
              <a:t>HTTP</a:t>
            </a:r>
            <a:r>
              <a:rPr lang="en-US" sz="1800">
                <a:solidFill>
                  <a:srgbClr val="3E3E40"/>
                </a:solidFill>
              </a:rPr>
              <a:t>:</a:t>
            </a:r>
            <a:endParaRPr sz="1800">
              <a:solidFill>
                <a:srgbClr val="3E3E40"/>
              </a:solidFill>
            </a:endParaRPr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Char char="●"/>
            </a:pPr>
            <a:r>
              <a:rPr lang="en-US" sz="1800">
                <a:solidFill>
                  <a:srgbClr val="3E3E40"/>
                </a:solidFill>
              </a:rPr>
              <a:t>URL: http://prometheus-server/</a:t>
            </a:r>
            <a:endParaRPr sz="1800">
              <a:solidFill>
                <a:srgbClr val="3E3E40"/>
              </a:solidFill>
            </a:endParaRPr>
          </a:p>
        </p:txBody>
      </p:sp>
      <p:graphicFrame>
        <p:nvGraphicFramePr>
          <p:cNvPr id="2216" name="Google Shape;2216;p118"/>
          <p:cNvGraphicFramePr/>
          <p:nvPr/>
        </p:nvGraphicFramePr>
        <p:xfrm>
          <a:off x="426075" y="205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{0DAED640-0FE7-49EE-B109-C3B6CFE11FA8}</a:tableStyleId>
              </a:tblPr>
              <a:tblGrid>
                <a:gridCol w="11047350"/>
              </a:tblGrid>
              <a:tr h="2088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grafana_pod=$(kubectl get pod --namespace monitoring -l app=grafana -o jsonpath="{.items[0].metadata.name}")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grafana_secret=$(kubectl get secret --namespace monitoring grafana -o jsonpath="{.data.admin-password}" | base64 --decode ; echo)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 --namespace monitoring port-forward ${grafana_pod:?} 3000 &amp;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E3E4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echo ${grafana_secret:?}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119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Grafana: import a dashboard</a:t>
            </a:r>
            <a:endParaRPr/>
          </a:p>
        </p:txBody>
      </p:sp>
      <p:sp>
        <p:nvSpPr>
          <p:cNvPr id="2223" name="Google Shape;2223;p119"/>
          <p:cNvSpPr txBox="1"/>
          <p:nvPr>
            <p:ph idx="1" type="body"/>
          </p:nvPr>
        </p:nvSpPr>
        <p:spPr>
          <a:xfrm>
            <a:off x="495300" y="1627505"/>
            <a:ext cx="111558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From the left panel:</a:t>
            </a:r>
            <a:br>
              <a:rPr lang="en-US" sz="2400"/>
            </a:br>
            <a:r>
              <a:rPr b="1" lang="en-US" sz="2400"/>
              <a:t>[+]</a:t>
            </a:r>
            <a:r>
              <a:rPr lang="en-US" sz="2400"/>
              <a:t> -&gt; Import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Grafana.com dashboard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3119 -&gt;</a:t>
            </a:r>
            <a:endParaRPr sz="24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Select prometheus data source</a:t>
            </a:r>
            <a:br>
              <a:rPr lang="en-US" sz="2400"/>
            </a:br>
            <a:r>
              <a:rPr lang="en-US" sz="2400"/>
              <a:t>… and voilà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Other dashboards by bitnami: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https://github.com/bitnami-labs/kubernetes-grafana-dashboards</a:t>
            </a:r>
            <a:endParaRPr sz="2400"/>
          </a:p>
        </p:txBody>
      </p:sp>
      <p:sp>
        <p:nvSpPr>
          <p:cNvPr id="2224" name="Google Shape;2224;p119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from grafana.net</a:t>
            </a:r>
            <a:endParaRPr/>
          </a:p>
        </p:txBody>
      </p:sp>
      <p:sp>
        <p:nvSpPr>
          <p:cNvPr id="2225" name="Google Shape;2225;p119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26" name="Google Shape;2226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5975" y="656950"/>
            <a:ext cx="4164675" cy="25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423" y="2437673"/>
            <a:ext cx="4837025" cy="28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20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Grafana: create a dashboard</a:t>
            </a:r>
            <a:endParaRPr/>
          </a:p>
        </p:txBody>
      </p:sp>
      <p:sp>
        <p:nvSpPr>
          <p:cNvPr id="2234" name="Google Shape;2234;p120"/>
          <p:cNvSpPr txBox="1"/>
          <p:nvPr>
            <p:ph idx="1" type="body"/>
          </p:nvPr>
        </p:nvSpPr>
        <p:spPr>
          <a:xfrm>
            <a:off x="495300" y="1627505"/>
            <a:ext cx="111558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From the left panel:</a:t>
            </a:r>
            <a:br>
              <a:rPr lang="en-US" sz="2400"/>
            </a:br>
            <a:r>
              <a:rPr b="1" lang="en-US" sz="2400"/>
              <a:t>[</a:t>
            </a:r>
            <a:r>
              <a:rPr b="1" lang="en-US" sz="2400"/>
              <a:t>+]</a:t>
            </a:r>
            <a:r>
              <a:rPr lang="en-US" sz="2400"/>
              <a:t> -&gt; Create</a:t>
            </a:r>
            <a:endParaRPr sz="24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Graph</a:t>
            </a:r>
            <a:endParaRPr sz="2400"/>
          </a:p>
          <a:p>
            <a:pPr indent="-381000" lvl="3" marL="18288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Panel Title-&gt; Edit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1" marL="914400" rtl="0" algn="l">
              <a:spcBef>
                <a:spcPts val="500"/>
              </a:spcBef>
              <a:spcAft>
                <a:spcPts val="0"/>
              </a:spcAft>
              <a:buSzPts val="2400"/>
              <a:buChar char="○"/>
            </a:pPr>
            <a:r>
              <a:rPr b="1" lang="en-US" sz="2400"/>
              <a:t>A: </a:t>
            </a:r>
            <a:r>
              <a:rPr lang="en-US" sz="2400">
                <a:solidFill>
                  <a:srgbClr val="3E3E4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container_memory_usage_bytes</a:t>
            </a:r>
            <a:br>
              <a:rPr lang="en-US" sz="2400">
                <a:solidFill>
                  <a:srgbClr val="3E3E4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/>
              <a:t>legend format: 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{{ pod_name}} / {{ container_name }}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But … something’s not quite right, can you spot it ?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235" name="Google Shape;2235;p120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from grafana.net</a:t>
            </a:r>
            <a:endParaRPr/>
          </a:p>
        </p:txBody>
      </p:sp>
      <p:sp>
        <p:nvSpPr>
          <p:cNvPr id="2236" name="Google Shape;2236;p120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122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123"/>
          <p:cNvSpPr txBox="1"/>
          <p:nvPr>
            <p:ph idx="1" type="body"/>
          </p:nvPr>
        </p:nvSpPr>
        <p:spPr>
          <a:xfrm>
            <a:off x="495300" y="1627500"/>
            <a:ext cx="7054800" cy="4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[ Visualize ] -&gt; [ Create Visualization ] -&gt;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[ Heat Map ]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latin typeface="Arial"/>
                <a:ea typeface="Arial"/>
                <a:cs typeface="Arial"/>
                <a:sym typeface="Arial"/>
              </a:rPr>
              <a:t>Index: </a:t>
            </a:r>
            <a:r>
              <a:rPr b="1" lang="en-US"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logstash-*</a:t>
            </a:r>
            <a:endParaRPr b="1"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X-Axis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Aggregation: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Date Histogram</a:t>
            </a:r>
            <a:br>
              <a:rPr lang="en-US" sz="18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>
                <a:latin typeface="Arial"/>
                <a:ea typeface="Arial"/>
                <a:cs typeface="Arial"/>
                <a:sym typeface="Arial"/>
              </a:rPr>
              <a:t>[ Add sub-buckets ]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Split chart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Sub Aggregation : 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Terms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Field: </a:t>
            </a: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kubernetes.container_name.keyword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[Play]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54" name="Google Shape;2254;p123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-- Heat map solution --</a:t>
            </a:r>
            <a:endParaRPr b="1"/>
          </a:p>
        </p:txBody>
      </p:sp>
      <p:sp>
        <p:nvSpPr>
          <p:cNvPr id="2255" name="Google Shape;2255;p123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6" name="Google Shape;2256;p123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exercise#1: </a:t>
            </a:r>
            <a:r>
              <a:rPr lang="en-US"/>
              <a:t>Kibana logging</a:t>
            </a:r>
            <a:endParaRPr/>
          </a:p>
        </p:txBody>
      </p:sp>
      <p:pic>
        <p:nvPicPr>
          <p:cNvPr id="2257" name="Google Shape;2257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150" y="85750"/>
            <a:ext cx="2544125" cy="677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124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Observability: comparison</a:t>
            </a:r>
            <a:endParaRPr/>
          </a:p>
        </p:txBody>
      </p:sp>
      <p:sp>
        <p:nvSpPr>
          <p:cNvPr id="2264" name="Google Shape;2264;p124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265" name="Google Shape;2265;p124"/>
          <p:cNvGraphicFramePr/>
          <p:nvPr/>
        </p:nvGraphicFramePr>
        <p:xfrm>
          <a:off x="660025" y="134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{F9634BE5-B790-49AF-ABCC-9D7565EE8606}</a:tableStyleId>
              </a:tblPr>
              <a:tblGrid>
                <a:gridCol w="1763275"/>
                <a:gridCol w="2784875"/>
                <a:gridCol w="3227125"/>
                <a:gridCol w="3096675"/>
              </a:tblGrid>
              <a:tr h="791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code instrumentation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exposed application state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aggregation level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108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logging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very simple</a:t>
                      </a:r>
                      <a:br>
                        <a:rPr lang="en-US" sz="1800"/>
                      </a:br>
                      <a:r>
                        <a:rPr lang="en-US"/>
                        <a:t>e.g. log.info(...) or plain printf(...)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application log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from single log event to aggregated views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108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monitoring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none¹ or </a:t>
                      </a:r>
                      <a:r>
                        <a:rPr lang="en-US" sz="1800"/>
                        <a:t>simple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e.g. decorated functions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¹ via service mesh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application </a:t>
                      </a:r>
                      <a:r>
                        <a:rPr lang="en-US" sz="1800"/>
                        <a:t>metrics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e.g. http requests, latency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ingested from all instances,</a:t>
                      </a:r>
                      <a:br>
                        <a:rPr lang="en-US" sz="1800"/>
                      </a:br>
                      <a:r>
                        <a:rPr lang="en-US" sz="1800"/>
                        <a:t>aggregated in query/viz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1089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tracing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mid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e.g. setting tracing marks on requests downstream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subsampled application event w/ID+timing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none - follows per request(s) end-to-end trace of events 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Bitnami">
      <a:dk1>
        <a:srgbClr val="1C2A38"/>
      </a:dk1>
      <a:lt1>
        <a:srgbClr val="FFFFFF"/>
      </a:lt1>
      <a:dk2>
        <a:srgbClr val="5E6269"/>
      </a:dk2>
      <a:lt2>
        <a:srgbClr val="C6C9C7"/>
      </a:lt2>
      <a:accent1>
        <a:srgbClr val="00427A"/>
      </a:accent1>
      <a:accent2>
        <a:srgbClr val="1F9BD8"/>
      </a:accent2>
      <a:accent3>
        <a:srgbClr val="82C241"/>
      </a:accent3>
      <a:accent4>
        <a:srgbClr val="008245"/>
      </a:accent4>
      <a:accent5>
        <a:srgbClr val="FCBA12"/>
      </a:accent5>
      <a:accent6>
        <a:srgbClr val="1F9AD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